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91" r:id="rId1"/>
  </p:sldMasterIdLst>
  <p:sldIdLst>
    <p:sldId id="256" r:id="rId2"/>
    <p:sldId id="276" r:id="rId3"/>
    <p:sldId id="275" r:id="rId4"/>
    <p:sldId id="277" r:id="rId5"/>
    <p:sldId id="278" r:id="rId6"/>
    <p:sldId id="257" r:id="rId7"/>
    <p:sldId id="271" r:id="rId8"/>
    <p:sldId id="272" r:id="rId9"/>
    <p:sldId id="273" r:id="rId10"/>
    <p:sldId id="258" r:id="rId11"/>
    <p:sldId id="259" r:id="rId12"/>
    <p:sldId id="260" r:id="rId13"/>
    <p:sldId id="261" r:id="rId14"/>
    <p:sldId id="262" r:id="rId15"/>
    <p:sldId id="263" r:id="rId16"/>
    <p:sldId id="264" r:id="rId17"/>
    <p:sldId id="265" r:id="rId18"/>
    <p:sldId id="279" r:id="rId1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111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7983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14979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66852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79058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5400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57547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54132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52617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7095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63534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248246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0188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817341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45057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19076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4594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3194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2" r:id="rId1"/>
    <p:sldLayoutId id="2147483893" r:id="rId2"/>
    <p:sldLayoutId id="2147483894" r:id="rId3"/>
    <p:sldLayoutId id="2147483895" r:id="rId4"/>
    <p:sldLayoutId id="2147483896" r:id="rId5"/>
    <p:sldLayoutId id="2147483897" r:id="rId6"/>
    <p:sldLayoutId id="2147483898" r:id="rId7"/>
    <p:sldLayoutId id="2147483899" r:id="rId8"/>
    <p:sldLayoutId id="2147483900" r:id="rId9"/>
    <p:sldLayoutId id="2147483901" r:id="rId10"/>
    <p:sldLayoutId id="2147483902" r:id="rId11"/>
    <p:sldLayoutId id="2147483903" r:id="rId12"/>
    <p:sldLayoutId id="2147483904" r:id="rId13"/>
    <p:sldLayoutId id="2147483905" r:id="rId14"/>
    <p:sldLayoutId id="2147483906" r:id="rId15"/>
    <p:sldLayoutId id="2147483907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24"/>
          <p:cNvSpPr>
            <a:spLocks noGrp="1"/>
          </p:cNvSpPr>
          <p:nvPr>
            <p:ph type="ctrTitle"/>
          </p:nvPr>
        </p:nvSpPr>
        <p:spPr>
          <a:xfrm>
            <a:off x="685800" y="609600"/>
            <a:ext cx="7772400" cy="5257799"/>
          </a:xfrm>
          <a:solidFill>
            <a:srgbClr val="7030A0"/>
          </a:solidFill>
          <a:ln>
            <a:solidFill>
              <a:srgbClr val="0070C0"/>
            </a:solidFill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perspectiveFront" fov="2700000">
              <a:rot lat="20376000" lon="1938000" rev="20112001"/>
            </a:camera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  <p:txBody>
          <a:bodyPr>
            <a:noAutofit/>
          </a:bodyPr>
          <a:lstStyle/>
          <a:p>
            <a:pPr algn="ctr"/>
            <a:r>
              <a:rPr lang="en-GB" sz="7200" dirty="0">
                <a:solidFill>
                  <a:srgbClr val="FFFF00"/>
                </a:solidFill>
                <a:latin typeface="Andalus" pitchFamily="18" charset="-78"/>
                <a:cs typeface="Andalus" pitchFamily="18" charset="-78"/>
              </a:rPr>
              <a:t>English session for Hitan </a:t>
            </a:r>
            <a:r>
              <a:rPr lang="en-GB" sz="7200" dirty="0" smtClean="0">
                <a:solidFill>
                  <a:srgbClr val="FFFF00"/>
                </a:solidFill>
                <a:latin typeface="Andalus" pitchFamily="18" charset="-78"/>
                <a:cs typeface="Andalus" pitchFamily="18" charset="-78"/>
              </a:rPr>
              <a:t>Platform</a:t>
            </a:r>
            <a:br>
              <a:rPr lang="en-GB" sz="7200" dirty="0" smtClean="0">
                <a:solidFill>
                  <a:srgbClr val="FFFF00"/>
                </a:solidFill>
                <a:latin typeface="Andalus" pitchFamily="18" charset="-78"/>
                <a:cs typeface="Andalus" pitchFamily="18" charset="-78"/>
              </a:rPr>
            </a:br>
            <a:r>
              <a:rPr lang="en-US" sz="7200" dirty="0" smtClean="0">
                <a:solidFill>
                  <a:srgbClr val="FFFF00"/>
                </a:solidFill>
                <a:latin typeface="Andalus" pitchFamily="18" charset="-78"/>
                <a:cs typeface="Andalus" pitchFamily="18" charset="-78"/>
              </a:rPr>
              <a:t>prepared </a:t>
            </a:r>
            <a:r>
              <a:rPr lang="en-US" sz="7200" dirty="0">
                <a:solidFill>
                  <a:srgbClr val="FFFF00"/>
                </a:solidFill>
                <a:latin typeface="Andalus" pitchFamily="18" charset="-78"/>
                <a:cs typeface="Andalus" pitchFamily="18" charset="-78"/>
              </a:rPr>
              <a:t>by</a:t>
            </a:r>
            <a:br>
              <a:rPr lang="en-US" sz="7200" dirty="0">
                <a:solidFill>
                  <a:srgbClr val="FFFF00"/>
                </a:solidFill>
                <a:latin typeface="Andalus" pitchFamily="18" charset="-78"/>
                <a:cs typeface="Andalus" pitchFamily="18" charset="-78"/>
              </a:rPr>
            </a:br>
            <a:r>
              <a:rPr lang="en-US" sz="7200" dirty="0">
                <a:solidFill>
                  <a:srgbClr val="FFFF00"/>
                </a:solidFill>
                <a:latin typeface="Andalus" pitchFamily="18" charset="-78"/>
                <a:cs typeface="Andalus" pitchFamily="18" charset="-78"/>
              </a:rPr>
              <a:t>Nabeel Badawi</a:t>
            </a:r>
          </a:p>
        </p:txBody>
      </p:sp>
    </p:spTree>
    <p:extLst>
      <p:ext uri="{BB962C8B-B14F-4D97-AF65-F5344CB8AC3E}">
        <p14:creationId xmlns:p14="http://schemas.microsoft.com/office/powerpoint/2010/main" val="3543378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6347713" cy="1320800"/>
          </a:xfrm>
        </p:spPr>
        <p:txBody>
          <a:bodyPr>
            <a:normAutofit/>
          </a:bodyPr>
          <a:lstStyle/>
          <a:p>
            <a:r>
              <a:rPr lang="en-US" sz="5400" dirty="0" smtClean="0"/>
              <a:t>What’s your name?</a:t>
            </a:r>
            <a:endParaRPr lang="en-GB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My name’s ………….</a:t>
            </a:r>
          </a:p>
          <a:p>
            <a:r>
              <a:rPr lang="en-US" sz="4000" dirty="0" smtClean="0"/>
              <a:t>I’m ………………..</a:t>
            </a:r>
          </a:p>
          <a:p>
            <a:r>
              <a:rPr lang="en-US" sz="4000" dirty="0" smtClean="0"/>
              <a:t>It’s…………………..</a:t>
            </a:r>
          </a:p>
          <a:p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38307856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/>
              <a:t>What’s your major?</a:t>
            </a:r>
            <a:endParaRPr lang="en-GB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It’s B.A. in………</a:t>
            </a:r>
          </a:p>
          <a:p>
            <a:r>
              <a:rPr lang="en-US" sz="4000" dirty="0" smtClean="0"/>
              <a:t>Bachelor of Arts</a:t>
            </a:r>
          </a:p>
          <a:p>
            <a:endParaRPr lang="en-US" sz="4000" dirty="0"/>
          </a:p>
          <a:p>
            <a:r>
              <a:rPr lang="en-US" sz="4000" dirty="0" smtClean="0"/>
              <a:t>It’s B.Sc. in …………</a:t>
            </a:r>
          </a:p>
          <a:p>
            <a:r>
              <a:rPr lang="en-US" sz="4000" dirty="0" smtClean="0"/>
              <a:t>Bachelor of Science</a:t>
            </a: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1195810747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just"/>
            <a:r>
              <a:rPr lang="en-US" sz="3000" dirty="0" smtClean="0"/>
              <a:t>Some English letters with different pronunciation in special combinations </a:t>
            </a:r>
            <a:endParaRPr lang="en-GB" sz="3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Cell --- Can</a:t>
            </a:r>
          </a:p>
          <a:p>
            <a:r>
              <a:rPr lang="en-US" dirty="0" smtClean="0"/>
              <a:t>Goal---- Ginger</a:t>
            </a:r>
          </a:p>
          <a:p>
            <a:r>
              <a:rPr lang="en-US" dirty="0" smtClean="0"/>
              <a:t>Sit ----- Set</a:t>
            </a:r>
          </a:p>
          <a:p>
            <a:r>
              <a:rPr lang="en-US" dirty="0" smtClean="0"/>
              <a:t>Think -------- Sink            With---------Wiz</a:t>
            </a:r>
          </a:p>
          <a:p>
            <a:r>
              <a:rPr lang="en-US" dirty="0" smtClean="0"/>
              <a:t>Ship-----Chip</a:t>
            </a:r>
          </a:p>
          <a:p>
            <a:r>
              <a:rPr lang="en-US" dirty="0" smtClean="0"/>
              <a:t>Warm---------Worm</a:t>
            </a:r>
          </a:p>
          <a:p>
            <a:r>
              <a:rPr lang="en-US" dirty="0" smtClean="0"/>
              <a:t>Act-----Cat----Cake----Call----Car (Alt)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10818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 rot="1116941">
            <a:off x="1008131" y="2596179"/>
            <a:ext cx="5642111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960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B   VS   P</a:t>
            </a:r>
            <a:endParaRPr lang="en-US" sz="960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638735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774" y="76200"/>
            <a:ext cx="9018373" cy="6553200"/>
          </a:xfrm>
        </p:spPr>
      </p:pic>
    </p:spTree>
    <p:extLst>
      <p:ext uri="{BB962C8B-B14F-4D97-AF65-F5344CB8AC3E}">
        <p14:creationId xmlns:p14="http://schemas.microsoft.com/office/powerpoint/2010/main" val="364718612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CBCBCB"/>
            </a:gs>
            <a:gs pos="7000">
              <a:srgbClr val="5F5F5F"/>
            </a:gs>
            <a:gs pos="13000">
              <a:schemeClr val="bg2">
                <a:lumMod val="60000"/>
                <a:lumOff val="40000"/>
              </a:schemeClr>
            </a:gs>
            <a:gs pos="68000">
              <a:srgbClr val="FFFFFF"/>
            </a:gs>
            <a:gs pos="100000">
              <a:srgbClr val="B2B2B2"/>
            </a:gs>
            <a:gs pos="100000">
              <a:srgbClr val="292929"/>
            </a:gs>
            <a:gs pos="94000">
              <a:srgbClr val="777777"/>
            </a:gs>
            <a:gs pos="100000">
              <a:srgbClr val="EAEAE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9600" b="1" dirty="0">
                <a:latin typeface="Algerian" pitchFamily="82" charset="0"/>
              </a:rPr>
              <a:t>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68580" indent="0">
              <a:buNone/>
            </a:pPr>
            <a:r>
              <a:rPr lang="en-US" b="1" dirty="0">
                <a:solidFill>
                  <a:schemeClr val="tx1"/>
                </a:solidFill>
              </a:rPr>
              <a:t>pot, pet, pull, pop, paper, step, stop</a:t>
            </a:r>
          </a:p>
          <a:p>
            <a:r>
              <a:rPr lang="en-US" b="1" dirty="0">
                <a:solidFill>
                  <a:schemeClr val="tx1"/>
                </a:solidFill>
              </a:rPr>
              <a:t>cap, cup</a:t>
            </a:r>
          </a:p>
          <a:p>
            <a:r>
              <a:rPr lang="en-US" b="1" dirty="0">
                <a:solidFill>
                  <a:schemeClr val="tx1"/>
                </a:solidFill>
              </a:rPr>
              <a:t>happy, apple</a:t>
            </a:r>
          </a:p>
          <a:p>
            <a:r>
              <a:rPr lang="en-US" b="1" dirty="0">
                <a:solidFill>
                  <a:schemeClr val="tx1"/>
                </a:solidFill>
              </a:rPr>
              <a:t>spot, speak, lamp, stamp</a:t>
            </a:r>
          </a:p>
          <a:p>
            <a:r>
              <a:rPr lang="en-US" b="1" dirty="0">
                <a:solidFill>
                  <a:schemeClr val="tx1"/>
                </a:solidFill>
              </a:rPr>
              <a:t>please, praise</a:t>
            </a:r>
          </a:p>
          <a:p>
            <a:r>
              <a:rPr lang="en-US" b="1" dirty="0">
                <a:solidFill>
                  <a:schemeClr val="tx1"/>
                </a:solidFill>
              </a:rPr>
              <a:t>prime, appear, approve, April</a:t>
            </a:r>
          </a:p>
          <a:p>
            <a:r>
              <a:rPr lang="en-US" b="1" dirty="0">
                <a:solidFill>
                  <a:schemeClr val="tx1"/>
                </a:solidFill>
              </a:rPr>
              <a:t>people, purple, popular</a:t>
            </a:r>
          </a:p>
          <a:p>
            <a:r>
              <a:rPr lang="en-US" b="1" dirty="0">
                <a:solidFill>
                  <a:schemeClr val="tx1"/>
                </a:solidFill>
              </a:rPr>
              <a:t>pepper, pumpkin</a:t>
            </a:r>
          </a:p>
          <a:p>
            <a:r>
              <a:rPr lang="en-US" b="1" dirty="0">
                <a:solidFill>
                  <a:schemeClr val="tx1"/>
                </a:solidFill>
              </a:rPr>
              <a:t>prepare, propose, properly</a:t>
            </a:r>
          </a:p>
          <a:p>
            <a:r>
              <a:rPr lang="en-US" b="1" dirty="0">
                <a:solidFill>
                  <a:schemeClr val="tx1"/>
                </a:solidFill>
              </a:rPr>
              <a:t>perpetual, participate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715412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" dur="250" autoRev="1" fill="remov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4" dur="250" autoRev="1" fill="remov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5" dur="250" autoRev="1" fill="remov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250" autoRev="1" fill="remov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0" dur="250" autoRev="1" fill="remov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1" dur="250" autoRev="1" fill="remov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2" dur="250" autoRev="1" fill="remov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250" autoRev="1" fill="remov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7" dur="250" autoRev="1" fill="remov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8" dur="250" autoRev="1" fill="remov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9" dur="250" autoRev="1" fill="remov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" dur="250" autoRev="1" fill="remov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4" dur="250" autoRev="1" fill="remove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5" dur="250" autoRev="1" fill="remove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6" dur="250" autoRev="1" fill="remove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" dur="250" autoRev="1" fill="remove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1" dur="250" autoRev="1" fill="remove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42" dur="250" autoRev="1" fill="remove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3" dur="250" autoRev="1" fill="remove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" dur="250" autoRev="1" fill="remove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8" dur="250" autoRev="1" fill="remove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49" dur="250" autoRev="1" fill="remove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50" dur="250" autoRev="1" fill="remove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1" dur="250" autoRev="1" fill="remove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5" dur="250" autoRev="1" fill="remove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56" dur="250" autoRev="1" fill="remove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57" dur="250" autoRev="1" fill="remove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250" autoRev="1" fill="remove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2" dur="250" autoRev="1" fill="remove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63" dur="250" autoRev="1" fill="remove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64" dur="250" autoRev="1" fill="remove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5" dur="250" autoRev="1" fill="remove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9" dur="250" autoRev="1" fill="remove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0" dur="250" autoRev="1" fill="remove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71" dur="250" autoRev="1" fill="remove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2" dur="250" autoRev="1" fill="remove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6" dur="250" autoRev="1" fill="remove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7" dur="250" autoRev="1" fill="remove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78" dur="250" autoRev="1" fill="remove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9" dur="250" autoRev="1" fill="remove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FF00"/>
            </a:gs>
            <a:gs pos="50000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457200"/>
            <a:ext cx="7772400" cy="9144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9600" b="1" dirty="0">
                <a:latin typeface="Algerian" pitchFamily="82" charset="0"/>
              </a:rPr>
              <a:t>B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828800"/>
            <a:ext cx="7125112" cy="4051437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bee, buy, but, because, baby, the Bible</a:t>
            </a:r>
          </a:p>
          <a:p>
            <a:r>
              <a:rPr lang="en-US" b="1" dirty="0">
                <a:solidFill>
                  <a:schemeClr val="tx1"/>
                </a:solidFill>
              </a:rPr>
              <a:t>bread, brick, blue, black</a:t>
            </a:r>
          </a:p>
          <a:p>
            <a:r>
              <a:rPr lang="en-US" b="1" dirty="0">
                <a:solidFill>
                  <a:schemeClr val="tx1"/>
                </a:solidFill>
              </a:rPr>
              <a:t>able, table, cable, label, stable</a:t>
            </a:r>
          </a:p>
          <a:p>
            <a:r>
              <a:rPr lang="en-US" b="1" dirty="0">
                <a:solidFill>
                  <a:schemeClr val="tx1"/>
                </a:solidFill>
              </a:rPr>
              <a:t>trouble, bubble, library, bribe </a:t>
            </a:r>
          </a:p>
          <a:p>
            <a:r>
              <a:rPr lang="en-US" b="1" dirty="0">
                <a:solidFill>
                  <a:schemeClr val="tx1"/>
                </a:solidFill>
              </a:rPr>
              <a:t>blueberry, blackberry</a:t>
            </a:r>
          </a:p>
          <a:p>
            <a:r>
              <a:rPr lang="en-US" b="1" dirty="0">
                <a:solidFill>
                  <a:schemeClr val="tx1"/>
                </a:solidFill>
              </a:rPr>
              <a:t>brilliant, abnormal, combine, combination</a:t>
            </a:r>
          </a:p>
          <a:p>
            <a:r>
              <a:rPr lang="en-US" b="1" dirty="0">
                <a:solidFill>
                  <a:schemeClr val="tx1"/>
                </a:solidFill>
              </a:rPr>
              <a:t>debatable, barbeque, butter, beans</a:t>
            </a:r>
          </a:p>
        </p:txBody>
      </p:sp>
    </p:spTree>
    <p:extLst>
      <p:ext uri="{BB962C8B-B14F-4D97-AF65-F5344CB8AC3E}">
        <p14:creationId xmlns:p14="http://schemas.microsoft.com/office/powerpoint/2010/main" val="414757850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9600" b="1" dirty="0">
                <a:latin typeface="Algerian" pitchFamily="82" charset="0"/>
              </a:rPr>
              <a:t>B &amp; 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b="1" dirty="0"/>
              <a:t>public, publication</a:t>
            </a:r>
            <a:r>
              <a:rPr lang="en-US" b="1"/>
              <a:t>, September</a:t>
            </a:r>
            <a:endParaRPr lang="en-US" b="1" dirty="0"/>
          </a:p>
          <a:p>
            <a:r>
              <a:rPr lang="en-US" b="1" dirty="0"/>
              <a:t>proverb, capable</a:t>
            </a:r>
          </a:p>
          <a:p>
            <a:r>
              <a:rPr lang="en-US" b="1" dirty="0"/>
              <a:t>probation, prohibition</a:t>
            </a:r>
          </a:p>
          <a:p>
            <a:pPr marL="6858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3497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8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8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125113" cy="5344076"/>
          </a:xfrm>
        </p:spPr>
        <p:txBody>
          <a:bodyPr/>
          <a:lstStyle/>
          <a:p>
            <a:pPr algn="ctr"/>
            <a:r>
              <a:rPr lang="ar-QA" sz="6000" b="1" dirty="0">
                <a:latin typeface="Simplified Arabic" pitchFamily="18" charset="-78"/>
                <a:cs typeface="Simplified Arabic" pitchFamily="18" charset="-78"/>
              </a:rPr>
              <a:t>السبت</a:t>
            </a:r>
            <a:r>
              <a:rPr lang="en-US" sz="6000" b="1" dirty="0">
                <a:latin typeface="Simplified Arabic" pitchFamily="18" charset="-78"/>
                <a:cs typeface="Simplified Arabic" pitchFamily="18" charset="-78"/>
              </a:rPr>
              <a:t/>
            </a:r>
            <a:br>
              <a:rPr lang="en-US" sz="6000" b="1" dirty="0">
                <a:latin typeface="Simplified Arabic" pitchFamily="18" charset="-78"/>
                <a:cs typeface="Simplified Arabic" pitchFamily="18" charset="-78"/>
              </a:rPr>
            </a:br>
            <a:r>
              <a:rPr lang="en-US" sz="6000" b="1" dirty="0">
                <a:latin typeface="Simplified Arabic" pitchFamily="18" charset="-78"/>
                <a:cs typeface="Simplified Arabic" pitchFamily="18" charset="-78"/>
              </a:rPr>
              <a:t/>
            </a:r>
            <a:br>
              <a:rPr lang="en-US" sz="6000" b="1" dirty="0">
                <a:latin typeface="Simplified Arabic" pitchFamily="18" charset="-78"/>
                <a:cs typeface="Simplified Arabic" pitchFamily="18" charset="-78"/>
              </a:rPr>
            </a:br>
            <a:r>
              <a:rPr lang="ar-QA" sz="6000" b="1" dirty="0">
                <a:latin typeface="Simplified Arabic" pitchFamily="18" charset="-78"/>
                <a:cs typeface="Simplified Arabic" pitchFamily="18" charset="-78"/>
              </a:rPr>
              <a:t>بــــــــ</a:t>
            </a:r>
            <a:br>
              <a:rPr lang="ar-QA" sz="6000" b="1" dirty="0">
                <a:latin typeface="Simplified Arabic" pitchFamily="18" charset="-78"/>
                <a:cs typeface="Simplified Arabic" pitchFamily="18" charset="-78"/>
              </a:rPr>
            </a:br>
            <a:r>
              <a:rPr lang="ar-QA" sz="6000" b="1" dirty="0">
                <a:latin typeface="Simplified Arabic" pitchFamily="18" charset="-78"/>
                <a:cs typeface="Simplified Arabic" pitchFamily="18" charset="-78"/>
              </a:rPr>
              <a:t/>
            </a:r>
            <a:br>
              <a:rPr lang="ar-QA" sz="6000" b="1" dirty="0">
                <a:latin typeface="Simplified Arabic" pitchFamily="18" charset="-78"/>
                <a:cs typeface="Simplified Arabic" pitchFamily="18" charset="-78"/>
              </a:rPr>
            </a:br>
            <a:r>
              <a:rPr lang="ar-QA" sz="6000" b="1" dirty="0">
                <a:latin typeface="Simplified Arabic" pitchFamily="18" charset="-78"/>
                <a:cs typeface="Simplified Arabic" pitchFamily="18" charset="-78"/>
              </a:rPr>
              <a:t>     </a:t>
            </a:r>
            <a:r>
              <a:rPr lang="en-US" sz="6000" b="1" dirty="0">
                <a:latin typeface="Simplified Arabic" pitchFamily="18" charset="-78"/>
                <a:cs typeface="Simplified Arabic" pitchFamily="18" charset="-78"/>
              </a:rPr>
              <a:t>B                  P           </a:t>
            </a:r>
          </a:p>
        </p:txBody>
      </p:sp>
      <p:cxnSp>
        <p:nvCxnSpPr>
          <p:cNvPr id="17" name="Straight Arrow Connector 16"/>
          <p:cNvCxnSpPr/>
          <p:nvPr/>
        </p:nvCxnSpPr>
        <p:spPr>
          <a:xfrm flipH="1">
            <a:off x="3048000" y="3657600"/>
            <a:ext cx="1524000" cy="14478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4856018" y="3657600"/>
            <a:ext cx="2382982" cy="14478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/>
          <p:cNvSpPr/>
          <p:nvPr/>
        </p:nvSpPr>
        <p:spPr>
          <a:xfrm>
            <a:off x="2286000" y="1921638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5832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457200" y="304800"/>
            <a:ext cx="4040188" cy="762000"/>
          </a:xfrm>
        </p:spPr>
        <p:txBody>
          <a:bodyPr>
            <a:noAutofit/>
          </a:bodyPr>
          <a:lstStyle/>
          <a:p>
            <a:pPr algn="ctr"/>
            <a:r>
              <a:rPr lang="en-US" sz="4800" dirty="0"/>
              <a:t>Peach</a:t>
            </a:r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66800"/>
            <a:ext cx="4497388" cy="5791200"/>
          </a:xfrm>
        </p:spPr>
      </p:pic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645025" y="304800"/>
            <a:ext cx="4041775" cy="914400"/>
          </a:xfrm>
        </p:spPr>
        <p:txBody>
          <a:bodyPr>
            <a:normAutofit/>
          </a:bodyPr>
          <a:lstStyle/>
          <a:p>
            <a:pPr algn="ctr"/>
            <a:r>
              <a:rPr lang="en-US" sz="4800" dirty="0"/>
              <a:t>Beach</a:t>
            </a:r>
          </a:p>
        </p:txBody>
      </p:sp>
      <p:pic>
        <p:nvPicPr>
          <p:cNvPr id="11" name="Content Placeholder 10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800" y="1066800"/>
            <a:ext cx="4648199" cy="5791200"/>
          </a:xfrm>
          <a:ln>
            <a:solidFill>
              <a:schemeClr val="tx2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202540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 rot="20662513">
            <a:off x="381000" y="609600"/>
            <a:ext cx="4040188" cy="639762"/>
          </a:xfrm>
          <a:solidFill>
            <a:srgbClr val="7030A0"/>
          </a:solidFill>
        </p:spPr>
        <p:txBody>
          <a:bodyPr>
            <a:noAutofit/>
          </a:bodyPr>
          <a:lstStyle/>
          <a:p>
            <a:pPr algn="ctr"/>
            <a:r>
              <a:rPr lang="en-US" sz="4800" dirty="0">
                <a:solidFill>
                  <a:srgbClr val="00B050"/>
                </a:solidFill>
              </a:rPr>
              <a:t>Pear</a:t>
            </a:r>
            <a:r>
              <a:rPr lang="en-US" sz="4800" dirty="0"/>
              <a:t> </a:t>
            </a:r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4800" y="1295400"/>
            <a:ext cx="4800600" cy="6324600"/>
          </a:xfrm>
        </p:spPr>
      </p:pic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 rot="20330564">
            <a:off x="4572000" y="609600"/>
            <a:ext cx="4041775" cy="639762"/>
          </a:xfrm>
          <a:solidFill>
            <a:srgbClr val="7030A0"/>
          </a:solidFill>
        </p:spPr>
        <p:txBody>
          <a:bodyPr>
            <a:noAutofit/>
          </a:bodyPr>
          <a:lstStyle/>
          <a:p>
            <a:pPr algn="ctr"/>
            <a:r>
              <a:rPr lang="en-US" sz="4800" dirty="0">
                <a:solidFill>
                  <a:srgbClr val="00B050"/>
                </a:solidFill>
              </a:rPr>
              <a:t>Bear</a:t>
            </a:r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1219200"/>
            <a:ext cx="3546176" cy="5101548"/>
          </a:xfrm>
        </p:spPr>
      </p:pic>
    </p:spTree>
    <p:extLst>
      <p:ext uri="{BB962C8B-B14F-4D97-AF65-F5344CB8AC3E}">
        <p14:creationId xmlns:p14="http://schemas.microsoft.com/office/powerpoint/2010/main" val="1755514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  <p:bldP spid="7" grpId="0" build="p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 rot="20722648">
            <a:off x="304800" y="457200"/>
            <a:ext cx="4040188" cy="762000"/>
          </a:xfrm>
          <a:solidFill>
            <a:srgbClr val="FFFF00"/>
          </a:solidFill>
        </p:spPr>
        <p:txBody>
          <a:bodyPr>
            <a:noAutofit/>
          </a:bodyPr>
          <a:lstStyle/>
          <a:p>
            <a:pPr algn="ctr"/>
            <a:r>
              <a:rPr lang="en-US" sz="4800" dirty="0"/>
              <a:t>Park</a:t>
            </a:r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95400"/>
            <a:ext cx="4495959" cy="5704805"/>
          </a:xfrm>
        </p:spPr>
      </p:pic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 rot="830883">
            <a:off x="4572000" y="457200"/>
            <a:ext cx="4041775" cy="762000"/>
          </a:xfrm>
          <a:solidFill>
            <a:srgbClr val="FFFF00"/>
          </a:solidFill>
        </p:spPr>
        <p:txBody>
          <a:bodyPr>
            <a:noAutofit/>
          </a:bodyPr>
          <a:lstStyle/>
          <a:p>
            <a:pPr algn="ctr"/>
            <a:r>
              <a:rPr lang="en-US" sz="4800" dirty="0"/>
              <a:t>Bark</a:t>
            </a:r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7150" y="2844006"/>
            <a:ext cx="3090863" cy="3090863"/>
          </a:xfrm>
        </p:spPr>
      </p:pic>
    </p:spTree>
    <p:extLst>
      <p:ext uri="{BB962C8B-B14F-4D97-AF65-F5344CB8AC3E}">
        <p14:creationId xmlns:p14="http://schemas.microsoft.com/office/powerpoint/2010/main" val="418575836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/>
          <p:cNvSpPr>
            <a:spLocks noGrp="1"/>
          </p:cNvSpPr>
          <p:nvPr>
            <p:ph type="body" idx="1"/>
          </p:nvPr>
        </p:nvSpPr>
        <p:spPr>
          <a:xfrm rot="21022825">
            <a:off x="381000" y="533400"/>
            <a:ext cx="4040188" cy="762000"/>
          </a:xfrm>
          <a:solidFill>
            <a:schemeClr val="tx1">
              <a:lumMod val="95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en-US" sz="48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Pray</a:t>
            </a:r>
          </a:p>
        </p:txBody>
      </p:sp>
      <p:pic>
        <p:nvPicPr>
          <p:cNvPr id="15" name="Content Placeholder 1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19200"/>
            <a:ext cx="4497388" cy="5852788"/>
          </a:xfrm>
        </p:spPr>
      </p:pic>
      <p:sp>
        <p:nvSpPr>
          <p:cNvPr id="13" name="Text Placeholder 12"/>
          <p:cNvSpPr>
            <a:spLocks noGrp="1"/>
          </p:cNvSpPr>
          <p:nvPr>
            <p:ph type="body" sz="quarter" idx="3"/>
          </p:nvPr>
        </p:nvSpPr>
        <p:spPr>
          <a:xfrm rot="20988187">
            <a:off x="4648200" y="533400"/>
            <a:ext cx="4041775" cy="639762"/>
          </a:xfrm>
          <a:solidFill>
            <a:schemeClr val="tx1"/>
          </a:solidFill>
        </p:spPr>
        <p:txBody>
          <a:bodyPr>
            <a:noAutofit/>
          </a:bodyPr>
          <a:lstStyle/>
          <a:p>
            <a:pPr algn="ctr"/>
            <a:r>
              <a:rPr lang="en-US" sz="48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Bray</a:t>
            </a:r>
          </a:p>
        </p:txBody>
      </p:sp>
      <p:pic>
        <p:nvPicPr>
          <p:cNvPr id="16" name="Content Placeholder 15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800" y="1219200"/>
            <a:ext cx="4648199" cy="5746864"/>
          </a:xfrm>
        </p:spPr>
      </p:pic>
    </p:spTree>
    <p:extLst>
      <p:ext uri="{BB962C8B-B14F-4D97-AF65-F5344CB8AC3E}">
        <p14:creationId xmlns:p14="http://schemas.microsoft.com/office/powerpoint/2010/main" val="2405131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  <p:bldP spid="13" grpId="0" build="p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381000" y="533400"/>
            <a:ext cx="4040188" cy="639762"/>
          </a:xfrm>
          <a:solidFill>
            <a:schemeClr val="accent6">
              <a:lumMod val="5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en-US" sz="4800" dirty="0">
                <a:solidFill>
                  <a:schemeClr val="accent4"/>
                </a:solidFill>
              </a:rPr>
              <a:t>Pie</a:t>
            </a:r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400" y="1295400"/>
            <a:ext cx="4572000" cy="5562600"/>
          </a:xfrm>
        </p:spPr>
      </p:pic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724400" y="533400"/>
            <a:ext cx="4041775" cy="639762"/>
          </a:xfrm>
          <a:solidFill>
            <a:schemeClr val="accent6">
              <a:lumMod val="5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en-US" sz="4800" dirty="0">
                <a:solidFill>
                  <a:schemeClr val="accent4"/>
                </a:solidFill>
              </a:rPr>
              <a:t>Buy</a:t>
            </a:r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2673" y="1219200"/>
            <a:ext cx="4724400" cy="5750821"/>
          </a:xfrm>
        </p:spPr>
      </p:pic>
    </p:spTree>
    <p:extLst>
      <p:ext uri="{BB962C8B-B14F-4D97-AF65-F5344CB8AC3E}">
        <p14:creationId xmlns:p14="http://schemas.microsoft.com/office/powerpoint/2010/main" val="2692474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animBg="1"/>
      <p:bldP spid="7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228600" y="457200"/>
            <a:ext cx="4040188" cy="807748"/>
          </a:xfrm>
        </p:spPr>
        <p:txBody>
          <a:bodyPr>
            <a:noAutofit/>
          </a:bodyPr>
          <a:lstStyle/>
          <a:p>
            <a:pPr algn="ctr"/>
            <a:r>
              <a:rPr lang="en-US" sz="4800" dirty="0"/>
              <a:t>Pay</a:t>
            </a:r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62823">
            <a:off x="0" y="1295400"/>
            <a:ext cx="4458494" cy="4601718"/>
          </a:xfrm>
        </p:spPr>
      </p:pic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495800" y="533400"/>
            <a:ext cx="4041775" cy="639762"/>
          </a:xfrm>
        </p:spPr>
        <p:txBody>
          <a:bodyPr>
            <a:noAutofit/>
          </a:bodyPr>
          <a:lstStyle/>
          <a:p>
            <a:pPr algn="ctr"/>
            <a:r>
              <a:rPr lang="en-US" sz="4800" dirty="0"/>
              <a:t>Bay</a:t>
            </a:r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77412">
            <a:off x="4229589" y="1423731"/>
            <a:ext cx="4251496" cy="4227022"/>
          </a:xfrm>
        </p:spPr>
      </p:pic>
    </p:spTree>
    <p:extLst>
      <p:ext uri="{BB962C8B-B14F-4D97-AF65-F5344CB8AC3E}">
        <p14:creationId xmlns:p14="http://schemas.microsoft.com/office/powerpoint/2010/main" val="987058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228600" y="457200"/>
            <a:ext cx="4040188" cy="762000"/>
          </a:xfrm>
          <a:solidFill>
            <a:srgbClr val="FF0000"/>
          </a:solidFill>
        </p:spPr>
        <p:txBody>
          <a:bodyPr>
            <a:noAutofit/>
          </a:bodyPr>
          <a:lstStyle/>
          <a:p>
            <a:pPr algn="ctr"/>
            <a:r>
              <a:rPr lang="en-US" sz="4800" dirty="0">
                <a:solidFill>
                  <a:schemeClr val="tx1">
                    <a:lumMod val="95000"/>
                  </a:schemeClr>
                </a:solidFill>
              </a:rPr>
              <a:t>Pitch</a:t>
            </a:r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0711" y="1295400"/>
            <a:ext cx="4838099" cy="5562600"/>
          </a:xfrm>
        </p:spPr>
      </p:pic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572000" y="533400"/>
            <a:ext cx="4041775" cy="639762"/>
          </a:xfrm>
          <a:solidFill>
            <a:srgbClr val="FF0000"/>
          </a:solidFill>
        </p:spPr>
        <p:txBody>
          <a:bodyPr>
            <a:noAutofit/>
          </a:bodyPr>
          <a:lstStyle/>
          <a:p>
            <a:pPr algn="ctr"/>
            <a:r>
              <a:rPr lang="en-US" sz="4800" dirty="0">
                <a:solidFill>
                  <a:schemeClr val="tx1">
                    <a:lumMod val="95000"/>
                  </a:schemeClr>
                </a:solidFill>
              </a:rPr>
              <a:t>Bitch</a:t>
            </a:r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1019" y="3322637"/>
            <a:ext cx="2143125" cy="2133600"/>
          </a:xfrm>
        </p:spPr>
      </p:pic>
    </p:spTree>
    <p:extLst>
      <p:ext uri="{BB962C8B-B14F-4D97-AF65-F5344CB8AC3E}">
        <p14:creationId xmlns:p14="http://schemas.microsoft.com/office/powerpoint/2010/main" val="3466252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animBg="1"/>
      <p:bldP spid="7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Relationship between language and culture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3711373"/>
            <a:ext cx="3243071" cy="1725217"/>
          </a:xfrm>
        </p:spPr>
        <p:txBody>
          <a:bodyPr/>
          <a:lstStyle/>
          <a:p>
            <a:r>
              <a:rPr lang="ar-EG" dirty="0" smtClean="0"/>
              <a:t>دبلوم      دبلون</a:t>
            </a:r>
          </a:p>
          <a:p>
            <a:r>
              <a:rPr lang="ar-EG" dirty="0" smtClean="0"/>
              <a:t>بنزينة       بنزيمة</a:t>
            </a:r>
            <a:endParaRPr lang="en-GB" dirty="0" smtClean="0"/>
          </a:p>
          <a:p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57074" y="3711373"/>
            <a:ext cx="3528312" cy="2182418"/>
          </a:xfrm>
        </p:spPr>
        <p:txBody>
          <a:bodyPr/>
          <a:lstStyle/>
          <a:p>
            <a:r>
              <a:rPr lang="en-US" smtClean="0"/>
              <a:t>Jack – Jacket</a:t>
            </a:r>
          </a:p>
          <a:p>
            <a:r>
              <a:rPr lang="en-US" smtClean="0"/>
              <a:t>Juice</a:t>
            </a:r>
          </a:p>
          <a:p>
            <a:r>
              <a:rPr lang="en-US" smtClean="0"/>
              <a:t>project</a:t>
            </a:r>
          </a:p>
          <a:p>
            <a:endParaRPr lang="en-GB" dirty="0"/>
          </a:p>
        </p:txBody>
      </p:sp>
      <p:sp>
        <p:nvSpPr>
          <p:cNvPr id="12" name="TextBox 11"/>
          <p:cNvSpPr txBox="1"/>
          <p:nvPr/>
        </p:nvSpPr>
        <p:spPr>
          <a:xfrm>
            <a:off x="609599" y="2070949"/>
            <a:ext cx="4352590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Language</a:t>
            </a:r>
            <a:r>
              <a:rPr lang="en-US" dirty="0" smtClean="0"/>
              <a:t> -   means of communications</a:t>
            </a:r>
          </a:p>
          <a:p>
            <a:endParaRPr lang="en-US" dirty="0"/>
          </a:p>
          <a:p>
            <a:r>
              <a:rPr lang="en-US" dirty="0" smtClean="0">
                <a:solidFill>
                  <a:srgbClr val="00B050"/>
                </a:solidFill>
              </a:rPr>
              <a:t>Concomitantly</a:t>
            </a:r>
            <a:r>
              <a:rPr lang="en-US" dirty="0" smtClean="0"/>
              <a:t> </a:t>
            </a:r>
          </a:p>
          <a:p>
            <a:endParaRPr lang="en-US" dirty="0"/>
          </a:p>
          <a:p>
            <a:r>
              <a:rPr lang="en-US" sz="2000" dirty="0">
                <a:solidFill>
                  <a:srgbClr val="FF0000"/>
                </a:solidFill>
              </a:rPr>
              <a:t>Culture</a:t>
            </a:r>
            <a:r>
              <a:rPr lang="en-US" dirty="0" smtClean="0"/>
              <a:t> -      lifestyle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15653305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210</TotalTime>
  <Words>253</Words>
  <Application>Microsoft Office PowerPoint</Application>
  <PresentationFormat>On-screen Show (4:3)</PresentationFormat>
  <Paragraphs>70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6" baseType="lpstr">
      <vt:lpstr>Algerian</vt:lpstr>
      <vt:lpstr>Andalus</vt:lpstr>
      <vt:lpstr>Arial</vt:lpstr>
      <vt:lpstr>Simplified Arabic</vt:lpstr>
      <vt:lpstr>Tahoma</vt:lpstr>
      <vt:lpstr>Trebuchet MS</vt:lpstr>
      <vt:lpstr>Wingdings 3</vt:lpstr>
      <vt:lpstr>Facet</vt:lpstr>
      <vt:lpstr>English session for Hitan Platform prepared by Nabeel Badawi</vt:lpstr>
      <vt:lpstr>What’s your name?</vt:lpstr>
      <vt:lpstr>What’s your major?</vt:lpstr>
      <vt:lpstr>Some English letters with different pronunciation in special combinations </vt:lpstr>
      <vt:lpstr>PowerPoint Presentation</vt:lpstr>
      <vt:lpstr>PowerPoint Presentation</vt:lpstr>
      <vt:lpstr>P</vt:lpstr>
      <vt:lpstr>B</vt:lpstr>
      <vt:lpstr>B &amp; P</vt:lpstr>
      <vt:lpstr>السبت  بــــــــ       B                  P        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Relationship between language and culture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 &amp; B</dc:title>
  <dc:creator>Nabeel Badawi</dc:creator>
  <cp:lastModifiedBy>Nabeel</cp:lastModifiedBy>
  <cp:revision>26</cp:revision>
  <dcterms:created xsi:type="dcterms:W3CDTF">2006-08-16T00:00:00Z</dcterms:created>
  <dcterms:modified xsi:type="dcterms:W3CDTF">2025-01-16T12:47:00Z</dcterms:modified>
</cp:coreProperties>
</file>