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sldIdLst>
    <p:sldId id="262" r:id="rId2"/>
    <p:sldId id="263" r:id="rId3"/>
    <p:sldId id="268" r:id="rId4"/>
    <p:sldId id="256" r:id="rId5"/>
    <p:sldId id="257" r:id="rId6"/>
    <p:sldId id="259" r:id="rId7"/>
    <p:sldId id="260" r:id="rId8"/>
    <p:sldId id="261"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595" autoAdjust="0"/>
  </p:normalViewPr>
  <p:slideViewPr>
    <p:cSldViewPr snapToGrid="0">
      <p:cViewPr varScale="1">
        <p:scale>
          <a:sx n="76" d="100"/>
          <a:sy n="76" d="100"/>
        </p:scale>
        <p:origin x="126" y="48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E2B1BC48-82BE-4C55-B12E-D7CC20EC8CB1}" type="datetimeFigureOut">
              <a:rPr lang="en-US" smtClean="0"/>
              <a:t>1/4/2025</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2447415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B1BC48-82BE-4C55-B12E-D7CC20EC8CB1}" type="datetimeFigureOut">
              <a:rPr lang="en-US" smtClean="0"/>
              <a:t>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1090141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E2B1BC48-82BE-4C55-B12E-D7CC20EC8CB1}" type="datetimeFigureOut">
              <a:rPr lang="en-US" smtClean="0"/>
              <a:t>1/4/2025</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1237899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B1BC48-82BE-4C55-B12E-D7CC20EC8CB1}" type="datetimeFigureOut">
              <a:rPr lang="en-US" smtClean="0"/>
              <a:t>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316923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B1BC48-82BE-4C55-B12E-D7CC20EC8CB1}" type="datetimeFigureOut">
              <a:rPr lang="en-US" smtClean="0"/>
              <a:t>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2264254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B1BC48-82BE-4C55-B12E-D7CC20EC8CB1}" type="datetimeFigureOut">
              <a:rPr lang="en-US" smtClean="0"/>
              <a:t>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159173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B1BC48-82BE-4C55-B12E-D7CC20EC8CB1}" type="datetimeFigureOut">
              <a:rPr lang="en-US" smtClean="0"/>
              <a:t>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2304232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B1BC48-82BE-4C55-B12E-D7CC20EC8CB1}" type="datetimeFigureOut">
              <a:rPr lang="en-US" smtClean="0"/>
              <a:t>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179999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B1BC48-82BE-4C55-B12E-D7CC20EC8CB1}" type="datetimeFigureOut">
              <a:rPr lang="en-US" smtClean="0"/>
              <a:t>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2794811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B1BC48-82BE-4C55-B12E-D7CC20EC8CB1}" type="datetimeFigureOut">
              <a:rPr lang="en-US" smtClean="0"/>
              <a:t>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112492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E2B1BC48-82BE-4C55-B12E-D7CC20EC8CB1}" type="datetimeFigureOut">
              <a:rPr lang="en-US" smtClean="0"/>
              <a:t>1/4/2025</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219545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E2B1BC48-82BE-4C55-B12E-D7CC20EC8CB1}" type="datetimeFigureOut">
              <a:rPr lang="en-US" smtClean="0"/>
              <a:t>1/4/2025</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0CDFE808-C10B-44D4-99EA-BC7AF444ED97}"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38704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E2B1BC48-82BE-4C55-B12E-D7CC20EC8CB1}" type="datetimeFigureOut">
              <a:rPr lang="en-US" smtClean="0"/>
              <a:t>1/4/2025</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3465365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2B1BC48-82BE-4C55-B12E-D7CC20EC8CB1}" type="datetimeFigureOut">
              <a:rPr lang="en-US" smtClean="0"/>
              <a:t>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1514102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2B1BC48-82BE-4C55-B12E-D7CC20EC8CB1}" type="datetimeFigureOut">
              <a:rPr lang="en-US" smtClean="0"/>
              <a:t>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4283500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B1BC48-82BE-4C55-B12E-D7CC20EC8CB1}" type="datetimeFigureOut">
              <a:rPr lang="en-US" smtClean="0"/>
              <a:t>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3791520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2B1BC48-82BE-4C55-B12E-D7CC20EC8CB1}" type="datetimeFigureOut">
              <a:rPr lang="en-US" smtClean="0"/>
              <a:t>1/4/2025</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0CDFE808-C10B-44D4-99EA-BC7AF444ED97}" type="slidenum">
              <a:rPr lang="en-US" smtClean="0"/>
              <a:t>‹#›</a:t>
            </a:fld>
            <a:endParaRPr lang="en-US"/>
          </a:p>
        </p:txBody>
      </p:sp>
    </p:spTree>
    <p:extLst>
      <p:ext uri="{BB962C8B-B14F-4D97-AF65-F5344CB8AC3E}">
        <p14:creationId xmlns:p14="http://schemas.microsoft.com/office/powerpoint/2010/main" val="3736494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2B1BC48-82BE-4C55-B12E-D7CC20EC8CB1}" type="datetimeFigureOut">
              <a:rPr lang="en-US" smtClean="0"/>
              <a:t>1/4/2025</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CDFE808-C10B-44D4-99EA-BC7AF444ED97}" type="slidenum">
              <a:rPr lang="en-US" smtClean="0"/>
              <a:t>‹#›</a:t>
            </a:fld>
            <a:endParaRPr lang="en-US"/>
          </a:p>
        </p:txBody>
      </p:sp>
    </p:spTree>
    <p:extLst>
      <p:ext uri="{BB962C8B-B14F-4D97-AF65-F5344CB8AC3E}">
        <p14:creationId xmlns:p14="http://schemas.microsoft.com/office/powerpoint/2010/main" val="3817478311"/>
      </p:ext>
    </p:extLst>
  </p:cSld>
  <p:clrMap bg1="dk1" tx1="lt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7999"/>
          </a:xfrm>
        </p:spPr>
      </p:pic>
      <p:sp>
        <p:nvSpPr>
          <p:cNvPr id="5" name="Rectangle 4"/>
          <p:cNvSpPr/>
          <p:nvPr/>
        </p:nvSpPr>
        <p:spPr>
          <a:xfrm>
            <a:off x="4483100" y="0"/>
            <a:ext cx="2933700" cy="830997"/>
          </a:xfrm>
          <a:prstGeom prst="rect">
            <a:avLst/>
          </a:prstGeom>
        </p:spPr>
        <p:txBody>
          <a:bodyPr wrap="square">
            <a:spAutoFit/>
          </a:bodyPr>
          <a:lstStyle/>
          <a:p>
            <a:r>
              <a:rPr lang="ar-EG" sz="4800" b="1" dirty="0">
                <a:solidFill>
                  <a:schemeClr val="accent1">
                    <a:lumMod val="40000"/>
                    <a:lumOff val="60000"/>
                  </a:schemeClr>
                </a:solidFill>
                <a:cs typeface="AGA Aladdin Regular" pitchFamily="2" charset="-78"/>
              </a:rPr>
              <a:t>منصة حيتان </a:t>
            </a:r>
            <a:endParaRPr lang="en-US" sz="4800" dirty="0">
              <a:solidFill>
                <a:schemeClr val="accent1">
                  <a:lumMod val="40000"/>
                  <a:lumOff val="60000"/>
                </a:schemeClr>
              </a:solidFill>
            </a:endParaRPr>
          </a:p>
        </p:txBody>
      </p:sp>
    </p:spTree>
    <p:extLst>
      <p:ext uri="{BB962C8B-B14F-4D97-AF65-F5344CB8AC3E}">
        <p14:creationId xmlns:p14="http://schemas.microsoft.com/office/powerpoint/2010/main" val="30750238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09875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4900" y="-152400"/>
            <a:ext cx="4457700" cy="1293028"/>
          </a:xfrm>
        </p:spPr>
        <p:txBody>
          <a:bodyPr/>
          <a:lstStyle/>
          <a:p>
            <a:r>
              <a:rPr lang="ar-EG" dirty="0" smtClean="0">
                <a:solidFill>
                  <a:schemeClr val="accent4">
                    <a:lumMod val="75000"/>
                  </a:schemeClr>
                </a:solidFill>
                <a:cs typeface="PT Bold Mirror" panose="02010400000000000000" pitchFamily="2" charset="-78"/>
              </a:rPr>
              <a:t>مـــن نــــحــــن</a:t>
            </a:r>
            <a:r>
              <a:rPr lang="ar-EG" dirty="0" smtClean="0">
                <a:cs typeface="PT Bold Mirror" panose="02010400000000000000" pitchFamily="2" charset="-78"/>
              </a:rPr>
              <a:t> </a:t>
            </a:r>
            <a:endParaRPr lang="en-US" dirty="0">
              <a:cs typeface="PT Bold Mirror" panose="02010400000000000000" pitchFamily="2" charset="-78"/>
            </a:endParaRPr>
          </a:p>
        </p:txBody>
      </p:sp>
      <p:sp>
        <p:nvSpPr>
          <p:cNvPr id="3" name="Content Placeholder 2"/>
          <p:cNvSpPr>
            <a:spLocks noGrp="1"/>
          </p:cNvSpPr>
          <p:nvPr>
            <p:ph idx="1"/>
          </p:nvPr>
        </p:nvSpPr>
        <p:spPr>
          <a:xfrm>
            <a:off x="190500" y="1140628"/>
            <a:ext cx="12001500" cy="5512986"/>
          </a:xfrm>
        </p:spPr>
        <p:txBody>
          <a:bodyPr/>
          <a:lstStyle/>
          <a:p>
            <a:pPr algn="just" rtl="1"/>
            <a:r>
              <a:rPr lang="ar-EG" b="1" dirty="0">
                <a:solidFill>
                  <a:srgbClr val="FFFF00"/>
                </a:solidFill>
              </a:rPr>
              <a:t>منصة تعلّم بلا حدود</a:t>
            </a:r>
          </a:p>
          <a:p>
            <a:pPr algn="just" rtl="1"/>
            <a:r>
              <a:rPr lang="ar-EG" b="1" dirty="0">
                <a:solidFill>
                  <a:srgbClr val="FFFF00"/>
                </a:solidFill>
              </a:rPr>
              <a:t>منصة حيتان أو بالاسم الرسمي </a:t>
            </a:r>
            <a:r>
              <a:rPr lang="en-US" b="1" dirty="0">
                <a:solidFill>
                  <a:srgbClr val="FFFF00"/>
                </a:solidFill>
              </a:rPr>
              <a:t>HITAN PLATFORM LTD </a:t>
            </a:r>
            <a:r>
              <a:rPr lang="ar-EG" b="1" dirty="0">
                <a:solidFill>
                  <a:srgbClr val="FFFF00"/>
                </a:solidFill>
              </a:rPr>
              <a:t>هي شركة مقرها في بريطانيا مسجلة بالرقم 16054886. نؤمن بأن المعرفة لا يجب أن تكون محدودة، لذلك نسعى لتقديم محتوى تعليمي متنوع يناسب جميع المستويات. سواء كنت مبتدئاً أو محترفاً، ستجد ما يطور مهاراتك ويمنحك الأدوات اللازمة للتفوق في سوق العمل الرقمي المتسارع. هدفنا هو تمكينك من مواكبة التطورات السريعة في مختلف المجالات العملية.</a:t>
            </a:r>
          </a:p>
          <a:p>
            <a:pPr algn="just" rtl="1"/>
            <a:r>
              <a:rPr lang="ar-EG" b="1" dirty="0">
                <a:solidFill>
                  <a:schemeClr val="accent1">
                    <a:lumMod val="40000"/>
                    <a:lumOff val="60000"/>
                  </a:schemeClr>
                </a:solidFill>
              </a:rPr>
              <a:t>تدريبات عملية لتحسين أدائك</a:t>
            </a:r>
          </a:p>
          <a:p>
            <a:pPr algn="just" rtl="1"/>
            <a:r>
              <a:rPr lang="ar-EG" b="1" dirty="0">
                <a:solidFill>
                  <a:schemeClr val="accent1">
                    <a:lumMod val="40000"/>
                    <a:lumOff val="60000"/>
                  </a:schemeClr>
                </a:solidFill>
              </a:rPr>
              <a:t>نحن لا نؤمن فقط بنقل المعرفة النظرية، بل نركز على تقديم تدريبات عملية تمكنك من تطبيق ما تتعلمه على أرض الواقع. تقدم منصة حيتان ورش عمل ودورات تفاعلية تهدف إلى تعزيز قدراتك الإدارية والعملية، مما يجعلك مستعداً لتولي مشاريعك الخاصة أو تقديم خدماتك بشكل احترافي. نسعى لبناء ثقة المتعلمين بأنفسهم من خلال خبرات تعليمية تدعمهم في رحلتهم نحو التميز.</a:t>
            </a:r>
          </a:p>
          <a:p>
            <a:pPr algn="just" rtl="1"/>
            <a:r>
              <a:rPr lang="ar-EG" b="1" dirty="0">
                <a:solidFill>
                  <a:srgbClr val="00B0F0"/>
                </a:solidFill>
              </a:rPr>
              <a:t>فرص للتعلم المجاني والمدفوع</a:t>
            </a:r>
          </a:p>
          <a:p>
            <a:pPr algn="just" rtl="1"/>
            <a:r>
              <a:rPr lang="ar-EG" b="1" dirty="0">
                <a:solidFill>
                  <a:srgbClr val="00B0F0"/>
                </a:solidFill>
              </a:rPr>
              <a:t>في منصة حيتان، نؤمن بأهمية توفير التعليم للجميع. نقدم لك مجموعة من الدروس المجانية التي تغطي المهارات الأساسية والمهمة، بالإضافة إلى محتوى متقدم ومدفوع مصمم خصيصاً لمن يرغب في تعميق معرفته والارتقاء بمستواه المهني. سواء كنت ترغب في تعلم شيء جديد أو تحسين مهاراتك الحالية، ستجد خيارات تعليمية تلبي احتياجاتك وتساعدك على تحقيق أهدافك.</a:t>
            </a:r>
          </a:p>
          <a:p>
            <a:pPr algn="r" rtl="1"/>
            <a:endParaRPr lang="en-US" b="1" dirty="0">
              <a:solidFill>
                <a:srgbClr val="FFFF00"/>
              </a:solidFill>
            </a:endParaRPr>
          </a:p>
        </p:txBody>
      </p:sp>
    </p:spTree>
    <p:extLst>
      <p:ext uri="{BB962C8B-B14F-4D97-AF65-F5344CB8AC3E}">
        <p14:creationId xmlns:p14="http://schemas.microsoft.com/office/powerpoint/2010/main" val="103994989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1000"/>
                                        <p:tgtEl>
                                          <p:spTgt spid="3">
                                            <p:txEl>
                                              <p:pRg st="5" end="5"/>
                                            </p:txEl>
                                          </p:spTgt>
                                        </p:tgtEl>
                                      </p:cBhvr>
                                    </p:animEffect>
                                    <p:anim calcmode="lin" valueType="num">
                                      <p:cBhvr>
                                        <p:cTn id="3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66900" y="1114425"/>
            <a:ext cx="8477250" cy="4762500"/>
          </a:xfrm>
        </p:spPr>
        <p:txBody>
          <a:bodyPr>
            <a:normAutofit/>
          </a:bodyPr>
          <a:lstStyle/>
          <a:p>
            <a:pPr algn="ctr" rtl="1"/>
            <a:endParaRPr lang="ar-EG" sz="4350" b="1" u="dash" dirty="0">
              <a:effectLst>
                <a:glow rad="101600">
                  <a:schemeClr val="accent5">
                    <a:satMod val="175000"/>
                    <a:alpha val="40000"/>
                  </a:schemeClr>
                </a:glow>
              </a:effectLst>
            </a:endParaRPr>
          </a:p>
          <a:p>
            <a:pPr algn="ctr" rtl="1"/>
            <a:r>
              <a:rPr lang="ar-SA" sz="4350" b="1" u="dash" dirty="0">
                <a:effectLst>
                  <a:glow rad="101600">
                    <a:schemeClr val="accent5">
                      <a:satMod val="175000"/>
                      <a:alpha val="40000"/>
                    </a:schemeClr>
                  </a:glow>
                </a:effectLst>
              </a:rPr>
              <a:t>تنظيم الوقت</a:t>
            </a:r>
            <a:endParaRPr lang="ar-EG" sz="4350" b="1" u="dash" dirty="0">
              <a:effectLst>
                <a:glow rad="101600">
                  <a:schemeClr val="accent5">
                    <a:satMod val="175000"/>
                    <a:alpha val="40000"/>
                  </a:schemeClr>
                </a:glow>
              </a:effectLst>
            </a:endParaRPr>
          </a:p>
          <a:p>
            <a:pPr algn="ctr" rtl="1"/>
            <a:endParaRPr lang="ar-EG" sz="2400" b="1" u="dash" dirty="0">
              <a:effectLst>
                <a:glow rad="101600">
                  <a:schemeClr val="accent5">
                    <a:satMod val="175000"/>
                    <a:alpha val="40000"/>
                  </a:schemeClr>
                </a:glow>
              </a:effectLst>
            </a:endParaRPr>
          </a:p>
          <a:p>
            <a:pPr algn="ctr" rtl="1"/>
            <a:r>
              <a:rPr lang="ar-SA" sz="4350" b="1" u="dash" dirty="0">
                <a:effectLst>
                  <a:glow rad="101600">
                    <a:schemeClr val="accent5">
                      <a:satMod val="175000"/>
                      <a:alpha val="40000"/>
                    </a:schemeClr>
                  </a:glow>
                </a:effectLst>
              </a:rPr>
              <a:t> </a:t>
            </a:r>
            <a:r>
              <a:rPr lang="ar-SA" sz="4350" b="1" u="dash" dirty="0">
                <a:effectLst>
                  <a:glow rad="101600">
                    <a:schemeClr val="accent5">
                      <a:satMod val="175000"/>
                      <a:alpha val="40000"/>
                    </a:schemeClr>
                  </a:glow>
                </a:effectLst>
              </a:rPr>
              <a:t>و تطوير الاداء </a:t>
            </a:r>
            <a:endParaRPr lang="ar-EG" sz="4350" b="1" u="dash" dirty="0">
              <a:effectLst>
                <a:glow rad="101600">
                  <a:schemeClr val="accent5">
                    <a:satMod val="175000"/>
                    <a:alpha val="40000"/>
                  </a:schemeClr>
                </a:glow>
              </a:effectLst>
            </a:endParaRPr>
          </a:p>
          <a:p>
            <a:pPr algn="ctr" rtl="1"/>
            <a:endParaRPr lang="ar-EG" sz="3000" b="1" u="dash" dirty="0">
              <a:effectLst>
                <a:glow rad="101600">
                  <a:schemeClr val="accent5">
                    <a:satMod val="175000"/>
                    <a:alpha val="40000"/>
                  </a:schemeClr>
                </a:glow>
              </a:effectLst>
            </a:endParaRPr>
          </a:p>
          <a:p>
            <a:pPr algn="ctr" rtl="1"/>
            <a:r>
              <a:rPr lang="ar-SA" sz="4350" b="1" u="dash" dirty="0" err="1">
                <a:effectLst>
                  <a:glow rad="101600">
                    <a:schemeClr val="accent5">
                      <a:satMod val="175000"/>
                      <a:alpha val="40000"/>
                    </a:schemeClr>
                  </a:glow>
                </a:effectLst>
              </a:rPr>
              <a:t>الشخصى</a:t>
            </a:r>
            <a:r>
              <a:rPr lang="ar-SA" sz="4350" b="1" u="dash" dirty="0">
                <a:effectLst>
                  <a:glow rad="101600">
                    <a:schemeClr val="accent5">
                      <a:satMod val="175000"/>
                      <a:alpha val="40000"/>
                    </a:schemeClr>
                  </a:glow>
                </a:effectLst>
              </a:rPr>
              <a:t> </a:t>
            </a:r>
            <a:r>
              <a:rPr lang="ar-SA" sz="4350" b="1" u="dash" dirty="0">
                <a:effectLst>
                  <a:glow rad="101600">
                    <a:schemeClr val="accent5">
                      <a:satMod val="175000"/>
                      <a:alpha val="40000"/>
                    </a:schemeClr>
                  </a:glow>
                </a:effectLst>
              </a:rPr>
              <a:t>و </a:t>
            </a:r>
            <a:r>
              <a:rPr lang="ar-SA" sz="4350" b="1" u="dash" dirty="0" err="1">
                <a:effectLst>
                  <a:glow rad="101600">
                    <a:schemeClr val="accent5">
                      <a:satMod val="175000"/>
                      <a:alpha val="40000"/>
                    </a:schemeClr>
                  </a:glow>
                </a:effectLst>
              </a:rPr>
              <a:t>المهنى</a:t>
            </a:r>
            <a:r>
              <a:rPr lang="ar-SA" sz="4350" b="1" u="dash" dirty="0">
                <a:effectLst>
                  <a:glow rad="101600">
                    <a:schemeClr val="accent5">
                      <a:satMod val="175000"/>
                      <a:alpha val="40000"/>
                    </a:schemeClr>
                  </a:glow>
                </a:effectLst>
              </a:rPr>
              <a:t> </a:t>
            </a:r>
            <a:endParaRPr lang="en-US" sz="4350" dirty="0"/>
          </a:p>
        </p:txBody>
      </p:sp>
    </p:spTree>
    <p:extLst>
      <p:ext uri="{BB962C8B-B14F-4D97-AF65-F5344CB8AC3E}">
        <p14:creationId xmlns:p14="http://schemas.microsoft.com/office/powerpoint/2010/main" val="31143620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 y="419100"/>
            <a:ext cx="11366500" cy="6248399"/>
          </a:xfrm>
        </p:spPr>
        <p:txBody>
          <a:bodyPr>
            <a:normAutofit lnSpcReduction="10000"/>
          </a:bodyPr>
          <a:lstStyle/>
          <a:p>
            <a:pPr algn="r" rtl="1"/>
            <a:r>
              <a:rPr lang="ar-SA" b="1" u="sng" dirty="0">
                <a:effectLst>
                  <a:glow rad="228600">
                    <a:schemeClr val="accent6">
                      <a:satMod val="175000"/>
                      <a:alpha val="40000"/>
                    </a:schemeClr>
                  </a:glow>
                </a:effectLst>
              </a:rPr>
              <a:t>. المحاضرة </a:t>
            </a:r>
            <a:r>
              <a:rPr lang="ar-SA" b="1" u="sng" dirty="0" smtClean="0">
                <a:effectLst>
                  <a:glow rad="228600">
                    <a:schemeClr val="accent6">
                      <a:satMod val="175000"/>
                      <a:alpha val="40000"/>
                    </a:schemeClr>
                  </a:glow>
                </a:effectLst>
              </a:rPr>
              <a:t>الأولى</a:t>
            </a:r>
            <a:r>
              <a:rPr lang="ar-EG" b="1" u="sng" dirty="0" smtClean="0">
                <a:effectLst>
                  <a:glow rad="228600">
                    <a:schemeClr val="accent6">
                      <a:satMod val="175000"/>
                      <a:alpha val="40000"/>
                    </a:schemeClr>
                  </a:glow>
                </a:effectLst>
              </a:rPr>
              <a:t> </a:t>
            </a:r>
            <a:r>
              <a:rPr lang="ar-SA" b="1" u="sng" dirty="0" smtClean="0">
                <a:effectLst>
                  <a:glow rad="228600">
                    <a:schemeClr val="accent6">
                      <a:satMod val="175000"/>
                      <a:alpha val="40000"/>
                    </a:schemeClr>
                  </a:glow>
                </a:effectLst>
              </a:rPr>
              <a:t> </a:t>
            </a:r>
            <a:r>
              <a:rPr lang="ar-EG" b="1" u="sng" dirty="0" smtClean="0">
                <a:effectLst>
                  <a:glow rad="228600">
                    <a:schemeClr val="accent6">
                      <a:satMod val="175000"/>
                      <a:alpha val="40000"/>
                    </a:schemeClr>
                  </a:glow>
                </a:effectLst>
              </a:rPr>
              <a:t>    </a:t>
            </a:r>
            <a:r>
              <a:rPr lang="ar-SA" b="1" dirty="0" smtClean="0"/>
              <a:t>محاضرة </a:t>
            </a:r>
            <a:r>
              <a:rPr lang="ar-SA" b="1" dirty="0"/>
              <a:t>تعريفية و تمهيد لعناصر الكورس</a:t>
            </a:r>
            <a:endParaRPr lang="en-US" dirty="0"/>
          </a:p>
          <a:p>
            <a:pPr marL="0" indent="0" algn="r" rtl="1">
              <a:buNone/>
            </a:pPr>
            <a:endParaRPr lang="en-US" dirty="0"/>
          </a:p>
          <a:p>
            <a:pPr algn="r" rtl="1"/>
            <a:r>
              <a:rPr lang="ar-SA" b="1" dirty="0" smtClean="0">
                <a:effectLst>
                  <a:glow rad="228600">
                    <a:schemeClr val="accent6">
                      <a:satMod val="175000"/>
                      <a:alpha val="40000"/>
                    </a:schemeClr>
                  </a:glow>
                </a:effectLst>
              </a:rPr>
              <a:t>2</a:t>
            </a:r>
            <a:r>
              <a:rPr lang="ar-SA" b="1" u="sng" dirty="0">
                <a:effectLst>
                  <a:glow rad="228600">
                    <a:schemeClr val="accent6">
                      <a:satMod val="175000"/>
                      <a:alpha val="40000"/>
                    </a:schemeClr>
                  </a:glow>
                </a:effectLst>
              </a:rPr>
              <a:t>. المحاضرة </a:t>
            </a:r>
            <a:r>
              <a:rPr lang="ar-SA" b="1" u="sng" dirty="0" err="1">
                <a:effectLst>
                  <a:glow rad="228600">
                    <a:schemeClr val="accent6">
                      <a:satMod val="175000"/>
                      <a:alpha val="40000"/>
                    </a:schemeClr>
                  </a:glow>
                </a:effectLst>
              </a:rPr>
              <a:t>الثانيه</a:t>
            </a:r>
            <a:r>
              <a:rPr lang="ar-SA" b="1" u="sng" dirty="0">
                <a:effectLst>
                  <a:glow rad="228600">
                    <a:schemeClr val="accent6">
                      <a:satMod val="175000"/>
                      <a:alpha val="40000"/>
                    </a:schemeClr>
                  </a:glow>
                </a:effectLst>
              </a:rPr>
              <a:t> </a:t>
            </a:r>
            <a:r>
              <a:rPr lang="ar-EG" b="1" u="sng" dirty="0" smtClean="0">
                <a:effectLst>
                  <a:glow rad="228600">
                    <a:schemeClr val="accent6">
                      <a:satMod val="175000"/>
                      <a:alpha val="40000"/>
                    </a:schemeClr>
                  </a:glow>
                </a:effectLst>
              </a:rPr>
              <a:t>   </a:t>
            </a:r>
            <a:r>
              <a:rPr lang="ar-SA" b="1" dirty="0" smtClean="0"/>
              <a:t>مفهوم </a:t>
            </a:r>
            <a:r>
              <a:rPr lang="ar-SA" b="1" dirty="0"/>
              <a:t>الوقت واهميته </a:t>
            </a:r>
            <a:r>
              <a:rPr lang="ar-SA" b="1" dirty="0" err="1"/>
              <a:t>فى</a:t>
            </a:r>
            <a:r>
              <a:rPr lang="ar-SA" b="1" dirty="0"/>
              <a:t> الحياه اليومية و </a:t>
            </a:r>
            <a:r>
              <a:rPr lang="ar-SA" b="1" dirty="0" err="1"/>
              <a:t>المهنيه</a:t>
            </a:r>
            <a:r>
              <a:rPr lang="ar-SA" b="1" dirty="0"/>
              <a:t> </a:t>
            </a:r>
            <a:endParaRPr lang="en-US" dirty="0"/>
          </a:p>
          <a:p>
            <a:pPr marL="0" indent="0" algn="r" rtl="1">
              <a:buNone/>
            </a:pPr>
            <a:endParaRPr lang="en-US" dirty="0"/>
          </a:p>
          <a:p>
            <a:pPr algn="r" rtl="1"/>
            <a:r>
              <a:rPr lang="ar-SA" b="1" u="sng" dirty="0" smtClean="0">
                <a:effectLst>
                  <a:glow rad="228600">
                    <a:schemeClr val="accent6">
                      <a:satMod val="175000"/>
                      <a:alpha val="40000"/>
                    </a:schemeClr>
                  </a:glow>
                </a:effectLst>
              </a:rPr>
              <a:t>3</a:t>
            </a:r>
            <a:r>
              <a:rPr lang="ar-SA" b="1" u="sng" dirty="0">
                <a:effectLst>
                  <a:glow rad="228600">
                    <a:schemeClr val="accent6">
                      <a:satMod val="175000"/>
                      <a:alpha val="40000"/>
                    </a:schemeClr>
                  </a:glow>
                </a:effectLst>
              </a:rPr>
              <a:t>. المحاضرة </a:t>
            </a:r>
            <a:r>
              <a:rPr lang="ar-SA" b="1" u="sng" dirty="0" err="1">
                <a:effectLst>
                  <a:glow rad="228600">
                    <a:schemeClr val="accent6">
                      <a:satMod val="175000"/>
                      <a:alpha val="40000"/>
                    </a:schemeClr>
                  </a:glow>
                </a:effectLst>
              </a:rPr>
              <a:t>الثالثه</a:t>
            </a:r>
            <a:r>
              <a:rPr lang="ar-SA" b="1" u="sng" dirty="0">
                <a:effectLst>
                  <a:glow rad="228600">
                    <a:schemeClr val="accent6">
                      <a:satMod val="175000"/>
                      <a:alpha val="40000"/>
                    </a:schemeClr>
                  </a:glow>
                </a:effectLst>
              </a:rPr>
              <a:t> </a:t>
            </a:r>
            <a:r>
              <a:rPr lang="ar-EG" b="1" u="sng" dirty="0" smtClean="0">
                <a:effectLst>
                  <a:glow rad="228600">
                    <a:schemeClr val="accent6">
                      <a:satMod val="175000"/>
                      <a:alpha val="40000"/>
                    </a:schemeClr>
                  </a:glow>
                </a:effectLst>
              </a:rPr>
              <a:t>    </a:t>
            </a:r>
            <a:r>
              <a:rPr lang="ar-SA" b="1" dirty="0" smtClean="0"/>
              <a:t>تحديد </a:t>
            </a:r>
            <a:r>
              <a:rPr lang="ar-SA" b="1" dirty="0"/>
              <a:t>الاهداف </a:t>
            </a:r>
            <a:r>
              <a:rPr lang="ar-SA" b="1" dirty="0" err="1"/>
              <a:t>المستقبليه</a:t>
            </a:r>
            <a:r>
              <a:rPr lang="ar-SA" b="1" dirty="0"/>
              <a:t> بناء على القدرات الخاصة </a:t>
            </a:r>
            <a:endParaRPr lang="en-US" dirty="0"/>
          </a:p>
          <a:p>
            <a:pPr marL="0" indent="0" algn="r" rtl="1">
              <a:buNone/>
            </a:pPr>
            <a:endParaRPr lang="en-US" dirty="0"/>
          </a:p>
          <a:p>
            <a:pPr algn="r" rtl="1"/>
            <a:r>
              <a:rPr lang="ar-SA" b="1" dirty="0" smtClean="0">
                <a:effectLst>
                  <a:glow rad="228600">
                    <a:schemeClr val="accent6">
                      <a:satMod val="175000"/>
                      <a:alpha val="40000"/>
                    </a:schemeClr>
                  </a:glow>
                </a:effectLst>
              </a:rPr>
              <a:t>4</a:t>
            </a:r>
            <a:r>
              <a:rPr lang="ar-SA" b="1" u="sng" dirty="0">
                <a:effectLst>
                  <a:glow rad="228600">
                    <a:schemeClr val="accent6">
                      <a:satMod val="175000"/>
                      <a:alpha val="40000"/>
                    </a:schemeClr>
                  </a:glow>
                </a:effectLst>
              </a:rPr>
              <a:t>. </a:t>
            </a:r>
            <a:r>
              <a:rPr lang="ar-SA" b="1" u="sng" dirty="0" err="1">
                <a:effectLst>
                  <a:glow rad="228600">
                    <a:schemeClr val="accent6">
                      <a:satMod val="175000"/>
                      <a:alpha val="40000"/>
                    </a:schemeClr>
                  </a:glow>
                </a:effectLst>
              </a:rPr>
              <a:t>المحاضرةالرابعه</a:t>
            </a:r>
            <a:r>
              <a:rPr lang="ar-SA" b="1" u="sng" dirty="0">
                <a:effectLst>
                  <a:glow rad="228600">
                    <a:schemeClr val="accent6">
                      <a:satMod val="175000"/>
                      <a:alpha val="40000"/>
                    </a:schemeClr>
                  </a:glow>
                </a:effectLst>
              </a:rPr>
              <a:t> </a:t>
            </a:r>
            <a:r>
              <a:rPr lang="ar-EG" b="1" u="sng" dirty="0" smtClean="0">
                <a:effectLst>
                  <a:glow rad="228600">
                    <a:schemeClr val="accent6">
                      <a:satMod val="175000"/>
                      <a:alpha val="40000"/>
                    </a:schemeClr>
                  </a:glow>
                </a:effectLst>
              </a:rPr>
              <a:t>    </a:t>
            </a:r>
            <a:r>
              <a:rPr lang="ar-SA" b="1" dirty="0" smtClean="0"/>
              <a:t>جدولة </a:t>
            </a:r>
            <a:r>
              <a:rPr lang="ar-SA" b="1" dirty="0"/>
              <a:t>الانشطة اليومية للحد من مستهلكات الوقت و </a:t>
            </a:r>
            <a:r>
              <a:rPr lang="ar-SA" b="1" dirty="0" err="1"/>
              <a:t>الطاقه</a:t>
            </a:r>
            <a:r>
              <a:rPr lang="ar-SA" b="1" dirty="0"/>
              <a:t> دون جدوى </a:t>
            </a:r>
            <a:endParaRPr lang="en-US" dirty="0"/>
          </a:p>
          <a:p>
            <a:pPr marL="0" indent="0" algn="r" rtl="1">
              <a:buNone/>
            </a:pPr>
            <a:endParaRPr lang="en-US" dirty="0" smtClean="0"/>
          </a:p>
          <a:p>
            <a:pPr algn="r" rtl="1"/>
            <a:r>
              <a:rPr lang="ar-SA" b="1" u="sng" dirty="0" smtClean="0">
                <a:effectLst>
                  <a:glow rad="228600">
                    <a:schemeClr val="accent6">
                      <a:satMod val="175000"/>
                      <a:alpha val="40000"/>
                    </a:schemeClr>
                  </a:glow>
                </a:effectLst>
              </a:rPr>
              <a:t>5</a:t>
            </a:r>
            <a:r>
              <a:rPr lang="ar-SA" b="1" u="sng" dirty="0">
                <a:effectLst>
                  <a:glow rad="228600">
                    <a:schemeClr val="accent6">
                      <a:satMod val="175000"/>
                      <a:alpha val="40000"/>
                    </a:schemeClr>
                  </a:glow>
                </a:effectLst>
              </a:rPr>
              <a:t>. المحاضرة </a:t>
            </a:r>
            <a:r>
              <a:rPr lang="ar-SA" b="1" u="sng" dirty="0" err="1">
                <a:effectLst>
                  <a:glow rad="228600">
                    <a:schemeClr val="accent6">
                      <a:satMod val="175000"/>
                      <a:alpha val="40000"/>
                    </a:schemeClr>
                  </a:glow>
                </a:effectLst>
              </a:rPr>
              <a:t>الخامسه</a:t>
            </a:r>
            <a:r>
              <a:rPr lang="ar-SA" b="1" u="sng" dirty="0">
                <a:effectLst>
                  <a:glow rad="228600">
                    <a:schemeClr val="accent6">
                      <a:satMod val="175000"/>
                      <a:alpha val="40000"/>
                    </a:schemeClr>
                  </a:glow>
                </a:effectLst>
              </a:rPr>
              <a:t> </a:t>
            </a:r>
            <a:r>
              <a:rPr lang="ar-EG" b="1" u="sng" dirty="0" smtClean="0">
                <a:effectLst>
                  <a:glow rad="228600">
                    <a:schemeClr val="accent6">
                      <a:satMod val="175000"/>
                      <a:alpha val="40000"/>
                    </a:schemeClr>
                  </a:glow>
                </a:effectLst>
              </a:rPr>
              <a:t>   </a:t>
            </a:r>
            <a:r>
              <a:rPr lang="ar-SA" b="1" dirty="0" err="1" smtClean="0"/>
              <a:t>تاثير</a:t>
            </a:r>
            <a:r>
              <a:rPr lang="ar-SA" b="1" dirty="0" smtClean="0"/>
              <a:t> </a:t>
            </a:r>
            <a:r>
              <a:rPr lang="ar-SA" b="1" dirty="0"/>
              <a:t>تنظيم الوقت على الفاعلية </a:t>
            </a:r>
            <a:r>
              <a:rPr lang="ar-SA" b="1" dirty="0" err="1"/>
              <a:t>الانتاجيه</a:t>
            </a:r>
            <a:r>
              <a:rPr lang="ar-SA" b="1" dirty="0"/>
              <a:t> </a:t>
            </a:r>
            <a:endParaRPr lang="en-US" dirty="0"/>
          </a:p>
          <a:p>
            <a:pPr marL="0" indent="0" algn="r" rtl="1">
              <a:buNone/>
            </a:pPr>
            <a:endParaRPr lang="en-US" dirty="0" smtClean="0"/>
          </a:p>
          <a:p>
            <a:pPr algn="r" rtl="1"/>
            <a:r>
              <a:rPr lang="ar-SA" b="1" u="sng" dirty="0" smtClean="0">
                <a:effectLst>
                  <a:glow rad="228600">
                    <a:schemeClr val="accent6">
                      <a:satMod val="175000"/>
                      <a:alpha val="40000"/>
                    </a:schemeClr>
                  </a:glow>
                </a:effectLst>
              </a:rPr>
              <a:t>6</a:t>
            </a:r>
            <a:r>
              <a:rPr lang="ar-SA" b="1" u="sng" dirty="0">
                <a:effectLst>
                  <a:glow rad="228600">
                    <a:schemeClr val="accent6">
                      <a:satMod val="175000"/>
                      <a:alpha val="40000"/>
                    </a:schemeClr>
                  </a:glow>
                </a:effectLst>
              </a:rPr>
              <a:t>. المحاضرة </a:t>
            </a:r>
            <a:r>
              <a:rPr lang="ar-SA" b="1" u="sng" dirty="0" err="1">
                <a:effectLst>
                  <a:glow rad="228600">
                    <a:schemeClr val="accent6">
                      <a:satMod val="175000"/>
                      <a:alpha val="40000"/>
                    </a:schemeClr>
                  </a:glow>
                </a:effectLst>
              </a:rPr>
              <a:t>السادسه</a:t>
            </a:r>
            <a:r>
              <a:rPr lang="ar-SA" b="1" u="sng" dirty="0">
                <a:effectLst>
                  <a:glow rad="228600">
                    <a:schemeClr val="accent6">
                      <a:satMod val="175000"/>
                      <a:alpha val="40000"/>
                    </a:schemeClr>
                  </a:glow>
                </a:effectLst>
              </a:rPr>
              <a:t> </a:t>
            </a:r>
            <a:r>
              <a:rPr lang="ar-EG" b="1" u="sng" dirty="0" smtClean="0">
                <a:effectLst>
                  <a:glow rad="228600">
                    <a:schemeClr val="accent6">
                      <a:satMod val="175000"/>
                      <a:alpha val="40000"/>
                    </a:schemeClr>
                  </a:glow>
                </a:effectLst>
              </a:rPr>
              <a:t>   </a:t>
            </a:r>
            <a:r>
              <a:rPr lang="ar-SA" b="1" dirty="0" err="1" smtClean="0"/>
              <a:t>المرونه</a:t>
            </a:r>
            <a:r>
              <a:rPr lang="ar-SA" b="1" dirty="0" smtClean="0"/>
              <a:t> </a:t>
            </a:r>
            <a:r>
              <a:rPr lang="ar-SA" b="1" dirty="0" err="1"/>
              <a:t>الشخصيه</a:t>
            </a:r>
            <a:r>
              <a:rPr lang="ar-SA" b="1" dirty="0"/>
              <a:t> و التحولية لمواجهه المتغيرات </a:t>
            </a:r>
            <a:r>
              <a:rPr lang="ar-SA" b="1" dirty="0" err="1"/>
              <a:t>المحيطه</a:t>
            </a:r>
            <a:r>
              <a:rPr lang="ar-SA" b="1" dirty="0"/>
              <a:t> </a:t>
            </a:r>
            <a:endParaRPr lang="en-US" dirty="0"/>
          </a:p>
          <a:p>
            <a:pPr marL="0" indent="0" algn="r" rtl="1">
              <a:buNone/>
            </a:pPr>
            <a:endParaRPr lang="en-US" dirty="0"/>
          </a:p>
          <a:p>
            <a:pPr algn="r" rtl="1"/>
            <a:r>
              <a:rPr lang="ar-SA" b="1" u="sng" dirty="0" smtClean="0">
                <a:effectLst>
                  <a:glow rad="228600">
                    <a:schemeClr val="accent6">
                      <a:satMod val="175000"/>
                      <a:alpha val="40000"/>
                    </a:schemeClr>
                  </a:glow>
                </a:effectLst>
              </a:rPr>
              <a:t>7.المحاضرة </a:t>
            </a:r>
            <a:r>
              <a:rPr lang="ar-SA" b="1" u="sng" dirty="0" err="1">
                <a:effectLst>
                  <a:glow rad="228600">
                    <a:schemeClr val="accent6">
                      <a:satMod val="175000"/>
                      <a:alpha val="40000"/>
                    </a:schemeClr>
                  </a:glow>
                </a:effectLst>
              </a:rPr>
              <a:t>السابعه</a:t>
            </a:r>
            <a:r>
              <a:rPr lang="ar-SA" b="1" u="sng" dirty="0">
                <a:effectLst>
                  <a:glow rad="228600">
                    <a:schemeClr val="accent6">
                      <a:satMod val="175000"/>
                      <a:alpha val="40000"/>
                    </a:schemeClr>
                  </a:glow>
                </a:effectLst>
              </a:rPr>
              <a:t> </a:t>
            </a:r>
            <a:r>
              <a:rPr lang="ar-EG" b="1" u="sng" dirty="0" smtClean="0">
                <a:effectLst>
                  <a:glow rad="228600">
                    <a:schemeClr val="accent6">
                      <a:satMod val="175000"/>
                      <a:alpha val="40000"/>
                    </a:schemeClr>
                  </a:glow>
                </a:effectLst>
              </a:rPr>
              <a:t>     </a:t>
            </a:r>
            <a:r>
              <a:rPr lang="ar-SA" b="1" dirty="0" smtClean="0"/>
              <a:t>تطوير </a:t>
            </a:r>
            <a:r>
              <a:rPr lang="ar-SA" b="1" dirty="0"/>
              <a:t>الاداء </a:t>
            </a:r>
            <a:r>
              <a:rPr lang="ar-SA" b="1" dirty="0" err="1"/>
              <a:t>المهنى</a:t>
            </a:r>
            <a:r>
              <a:rPr lang="ar-SA" b="1" dirty="0"/>
              <a:t> ومواجهة المعوقات و الاعتراضات </a:t>
            </a:r>
            <a:r>
              <a:rPr lang="ar-SA" b="1" dirty="0" err="1"/>
              <a:t>فى</a:t>
            </a:r>
            <a:r>
              <a:rPr lang="ar-SA" b="1" dirty="0"/>
              <a:t> سوق العمل </a:t>
            </a:r>
            <a:endParaRPr lang="en-US" dirty="0"/>
          </a:p>
          <a:p>
            <a:pPr marL="0" indent="0" algn="r" rtl="1">
              <a:buNone/>
            </a:pPr>
            <a:endParaRPr lang="en-US" dirty="0"/>
          </a:p>
          <a:p>
            <a:pPr algn="r" rtl="1"/>
            <a:r>
              <a:rPr lang="ar-SA" b="1" u="sng" dirty="0" smtClean="0">
                <a:effectLst>
                  <a:glow rad="228600">
                    <a:schemeClr val="accent6">
                      <a:satMod val="175000"/>
                      <a:alpha val="40000"/>
                    </a:schemeClr>
                  </a:glow>
                </a:effectLst>
              </a:rPr>
              <a:t>8.المحاضرة </a:t>
            </a:r>
            <a:r>
              <a:rPr lang="ar-SA" b="1" u="sng" dirty="0" err="1" smtClean="0">
                <a:effectLst>
                  <a:glow rad="228600">
                    <a:schemeClr val="accent6">
                      <a:satMod val="175000"/>
                      <a:alpha val="40000"/>
                    </a:schemeClr>
                  </a:glow>
                </a:effectLst>
              </a:rPr>
              <a:t>الثامنه</a:t>
            </a:r>
            <a:r>
              <a:rPr lang="ar-EG" b="1" u="sng" dirty="0" smtClean="0">
                <a:effectLst>
                  <a:glow rad="228600">
                    <a:schemeClr val="accent6">
                      <a:satMod val="175000"/>
                      <a:alpha val="40000"/>
                    </a:schemeClr>
                  </a:glow>
                </a:effectLst>
              </a:rPr>
              <a:t>      </a:t>
            </a:r>
            <a:r>
              <a:rPr lang="ar-SA" b="1" dirty="0" smtClean="0"/>
              <a:t>تطبيقات </a:t>
            </a:r>
            <a:r>
              <a:rPr lang="ar-SA" b="1" dirty="0"/>
              <a:t>عملية ومشاركات تفاعلية </a:t>
            </a:r>
            <a:endParaRPr lang="en-US" dirty="0"/>
          </a:p>
          <a:p>
            <a:pPr algn="r" rtl="1"/>
            <a:endParaRPr lang="en-US" dirty="0"/>
          </a:p>
          <a:p>
            <a:endParaRPr lang="en-US" dirty="0"/>
          </a:p>
        </p:txBody>
      </p:sp>
    </p:spTree>
    <p:extLst>
      <p:ext uri="{BB962C8B-B14F-4D97-AF65-F5344CB8AC3E}">
        <p14:creationId xmlns:p14="http://schemas.microsoft.com/office/powerpoint/2010/main" val="413927084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5150" y="857251"/>
            <a:ext cx="6457950" cy="4905375"/>
          </a:xfrm>
        </p:spPr>
        <p:txBody>
          <a:bodyPr>
            <a:normAutofit/>
          </a:bodyPr>
          <a:lstStyle/>
          <a:p>
            <a:pPr algn="ctr"/>
            <a:r>
              <a:rPr lang="ar-SA" sz="7200" b="1" u="dash" dirty="0">
                <a:effectLst>
                  <a:glow rad="101600">
                    <a:schemeClr val="accent5">
                      <a:satMod val="175000"/>
                      <a:alpha val="40000"/>
                    </a:schemeClr>
                  </a:glow>
                </a:effectLst>
              </a:rPr>
              <a:t>مفهوم الوقت </a:t>
            </a:r>
            <a:r>
              <a:rPr lang="ar-EG" sz="7200" b="1" u="dash" dirty="0">
                <a:effectLst>
                  <a:glow rad="101600">
                    <a:schemeClr val="accent5">
                      <a:satMod val="175000"/>
                      <a:alpha val="40000"/>
                    </a:schemeClr>
                  </a:glow>
                </a:effectLst>
              </a:rPr>
              <a:t/>
            </a:r>
            <a:br>
              <a:rPr lang="ar-EG" sz="7200" b="1" u="dash" dirty="0">
                <a:effectLst>
                  <a:glow rad="101600">
                    <a:schemeClr val="accent5">
                      <a:satMod val="175000"/>
                      <a:alpha val="40000"/>
                    </a:schemeClr>
                  </a:glow>
                </a:effectLst>
              </a:rPr>
            </a:br>
            <a:r>
              <a:rPr lang="ar-SA" sz="7200" b="1" u="dash" dirty="0">
                <a:effectLst>
                  <a:glow rad="101600">
                    <a:schemeClr val="accent5">
                      <a:satMod val="175000"/>
                      <a:alpha val="40000"/>
                    </a:schemeClr>
                  </a:glow>
                </a:effectLst>
              </a:rPr>
              <a:t>و </a:t>
            </a:r>
            <a:r>
              <a:rPr lang="ar-SA" sz="7200" b="1" u="dash" dirty="0">
                <a:effectLst>
                  <a:glow rad="101600">
                    <a:schemeClr val="accent5">
                      <a:satMod val="175000"/>
                      <a:alpha val="40000"/>
                    </a:schemeClr>
                  </a:glow>
                </a:effectLst>
              </a:rPr>
              <a:t>اهميته </a:t>
            </a:r>
            <a:r>
              <a:rPr lang="ar-SA" sz="7200" b="1" u="dash" dirty="0" err="1">
                <a:effectLst>
                  <a:glow rad="101600">
                    <a:schemeClr val="accent5">
                      <a:satMod val="175000"/>
                      <a:alpha val="40000"/>
                    </a:schemeClr>
                  </a:glow>
                </a:effectLst>
              </a:rPr>
              <a:t>فى</a:t>
            </a:r>
            <a:r>
              <a:rPr lang="ar-SA" sz="7200" b="1" u="dash" dirty="0">
                <a:effectLst>
                  <a:glow rad="101600">
                    <a:schemeClr val="accent5">
                      <a:satMod val="175000"/>
                      <a:alpha val="40000"/>
                    </a:schemeClr>
                  </a:glow>
                </a:effectLst>
              </a:rPr>
              <a:t> </a:t>
            </a:r>
            <a:r>
              <a:rPr lang="ar-SA" sz="7200" b="1" u="dash" dirty="0">
                <a:effectLst>
                  <a:glow rad="101600">
                    <a:schemeClr val="accent5">
                      <a:satMod val="175000"/>
                      <a:alpha val="40000"/>
                    </a:schemeClr>
                  </a:glow>
                </a:effectLst>
              </a:rPr>
              <a:t>الحياة</a:t>
            </a:r>
            <a:r>
              <a:rPr lang="ar-EG" sz="7200" b="1" u="dash" dirty="0">
                <a:effectLst>
                  <a:glow rad="101600">
                    <a:schemeClr val="accent5">
                      <a:satMod val="175000"/>
                      <a:alpha val="40000"/>
                    </a:schemeClr>
                  </a:glow>
                </a:effectLst>
              </a:rPr>
              <a:t/>
            </a:r>
            <a:br>
              <a:rPr lang="ar-EG" sz="7200" b="1" u="dash" dirty="0">
                <a:effectLst>
                  <a:glow rad="101600">
                    <a:schemeClr val="accent5">
                      <a:satMod val="175000"/>
                      <a:alpha val="40000"/>
                    </a:schemeClr>
                  </a:glow>
                </a:effectLst>
              </a:rPr>
            </a:br>
            <a:r>
              <a:rPr lang="ar-SA" sz="7200" b="1" u="dash" dirty="0">
                <a:effectLst>
                  <a:glow rad="101600">
                    <a:schemeClr val="accent5">
                      <a:satMod val="175000"/>
                      <a:alpha val="40000"/>
                    </a:schemeClr>
                  </a:glow>
                </a:effectLst>
              </a:rPr>
              <a:t> </a:t>
            </a:r>
            <a:r>
              <a:rPr lang="ar-SA" sz="7200" b="1" u="dash" dirty="0">
                <a:effectLst>
                  <a:glow rad="101600">
                    <a:schemeClr val="accent5">
                      <a:satMod val="175000"/>
                      <a:alpha val="40000"/>
                    </a:schemeClr>
                  </a:glow>
                </a:effectLst>
              </a:rPr>
              <a:t>اليومية و المهنية</a:t>
            </a:r>
            <a:r>
              <a:rPr lang="en-US" dirty="0"/>
              <a:t/>
            </a:r>
            <a:br>
              <a:rPr lang="en-US" dirty="0"/>
            </a:br>
            <a:endParaRPr lang="en-US" dirty="0"/>
          </a:p>
        </p:txBody>
      </p:sp>
    </p:spTree>
    <p:extLst>
      <p:ext uri="{BB962C8B-B14F-4D97-AF65-F5344CB8AC3E}">
        <p14:creationId xmlns:p14="http://schemas.microsoft.com/office/powerpoint/2010/main" val="2604825932"/>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7351" y="1019176"/>
            <a:ext cx="8848725" cy="4867275"/>
          </a:xfrm>
        </p:spPr>
        <p:txBody>
          <a:bodyPr>
            <a:normAutofit fontScale="77500" lnSpcReduction="20000"/>
          </a:bodyPr>
          <a:lstStyle/>
          <a:p>
            <a:pPr algn="r" rtl="1"/>
            <a:r>
              <a:rPr lang="ar-SA" b="1" u="sng" dirty="0">
                <a:effectLst>
                  <a:glow rad="228600">
                    <a:schemeClr val="accent2">
                      <a:satMod val="175000"/>
                      <a:alpha val="40000"/>
                    </a:schemeClr>
                  </a:glow>
                </a:effectLst>
              </a:rPr>
              <a:t>. </a:t>
            </a:r>
            <a:r>
              <a:rPr lang="ar-SA" b="1" u="sng" dirty="0" smtClean="0">
                <a:effectLst>
                  <a:glow rad="228600">
                    <a:schemeClr val="accent2">
                      <a:satMod val="175000"/>
                      <a:alpha val="40000"/>
                    </a:schemeClr>
                  </a:glow>
                </a:effectLst>
              </a:rPr>
              <a:t>مفهوم </a:t>
            </a:r>
            <a:r>
              <a:rPr lang="ar-SA" b="1" u="sng" dirty="0">
                <a:effectLst>
                  <a:glow rad="228600">
                    <a:schemeClr val="accent2">
                      <a:satMod val="175000"/>
                      <a:alpha val="40000"/>
                    </a:schemeClr>
                  </a:glow>
                </a:effectLst>
              </a:rPr>
              <a:t>الوقت</a:t>
            </a:r>
            <a:endParaRPr lang="en-US" dirty="0"/>
          </a:p>
          <a:p>
            <a:pPr algn="r" rtl="1"/>
            <a:r>
              <a:rPr lang="ar-SA" b="1" dirty="0"/>
              <a:t>الوقت هو مفهوم أساسي ينظم حياتنا اليومية ويحدد أنشطتنا. هو أداة غير ملموسة تُقسم لحظات حياتنا، مما يساعدنا على التخطيط والتنظيم. يُعتبر الوقت مورداً محدوداً لا يمكن استعادته، مما يجعله قيّماً للغاية. كل لحظة تمر لا يمكن تعويضها، لذا من المهم استغلال الوقت بشكل جيد. الفهم العميق لمفهوم الوقت يمكن أن يعزز من إنتاجيتنا ويقلل من ضغوط الحياة. في هذه المحاضرة، سنستكشف كيف يمكن لإدارة الوقت الفعالة أن تُحدث فرقاً في حياتنا</a:t>
            </a:r>
            <a:r>
              <a:rPr lang="ar-SA" b="1" dirty="0" smtClean="0"/>
              <a:t>.</a:t>
            </a:r>
            <a:endParaRPr lang="ar-EG" b="1" dirty="0" smtClean="0"/>
          </a:p>
          <a:p>
            <a:pPr algn="r" rtl="1"/>
            <a:endParaRPr lang="ar-EG" b="1" dirty="0" smtClean="0"/>
          </a:p>
          <a:p>
            <a:pPr algn="r" rtl="1"/>
            <a:r>
              <a:rPr lang="ar-SA" b="1" u="sng" dirty="0">
                <a:effectLst>
                  <a:glow rad="228600">
                    <a:schemeClr val="accent6">
                      <a:satMod val="175000"/>
                      <a:alpha val="40000"/>
                    </a:schemeClr>
                  </a:glow>
                </a:effectLst>
              </a:rPr>
              <a:t>. أهمية الوقت في الحياة اليومية</a:t>
            </a:r>
            <a:endParaRPr lang="en-US" dirty="0"/>
          </a:p>
          <a:p>
            <a:pPr algn="r" rtl="1"/>
            <a:r>
              <a:rPr lang="ar-SA" b="1" dirty="0"/>
              <a:t>التنظيم الشخصي: كيف يساعد الوقت في إدارة المهام اليومية، مثل الروتين الصباحي، الأنشطة الترفيهية، والأسرة.</a:t>
            </a:r>
            <a:endParaRPr lang="en-US" dirty="0"/>
          </a:p>
          <a:p>
            <a:pPr algn="r" rtl="1"/>
            <a:r>
              <a:rPr lang="ar-SA" b="1" dirty="0"/>
              <a:t>الصحة النفسية: توضيح كيف يسهم الالتزام بجدول زمني في تقليل التوتر وزيادة الرضا الشخصي.</a:t>
            </a:r>
            <a:endParaRPr lang="en-US" dirty="0"/>
          </a:p>
          <a:p>
            <a:pPr algn="r" rtl="1"/>
            <a:r>
              <a:rPr lang="ar-SA" b="1" dirty="0"/>
              <a:t>تحقيق التوازن: أهمية الوقت في إيجاد توازن بين الحياة الشخصية والعمل، وأثر ذلك على جودة الحياة</a:t>
            </a:r>
            <a:r>
              <a:rPr lang="ar-SA" b="1" dirty="0" smtClean="0"/>
              <a:t>.</a:t>
            </a:r>
            <a:endParaRPr lang="ar-EG" b="1" dirty="0" smtClean="0"/>
          </a:p>
          <a:p>
            <a:pPr algn="r" rtl="1"/>
            <a:endParaRPr lang="en-US" dirty="0"/>
          </a:p>
          <a:p>
            <a:pPr algn="r" rtl="1"/>
            <a:r>
              <a:rPr lang="ar-SA" b="1" u="sng" dirty="0">
                <a:effectLst>
                  <a:glow rad="228600">
                    <a:schemeClr val="accent6">
                      <a:satMod val="175000"/>
                      <a:alpha val="40000"/>
                    </a:schemeClr>
                  </a:glow>
                </a:effectLst>
              </a:rPr>
              <a:t>3. أهمية الوقت في الحياة المهنية</a:t>
            </a:r>
            <a:endParaRPr lang="en-US" dirty="0"/>
          </a:p>
          <a:p>
            <a:pPr algn="r" rtl="1"/>
            <a:r>
              <a:rPr lang="ar-SA" b="1" dirty="0"/>
              <a:t>زيادة الإنتاجية: شرح كيف يساعد تنظيم الوقت في إتمام المهام بشكل أسرع وبجودة أعلى.</a:t>
            </a:r>
            <a:endParaRPr lang="en-US" dirty="0"/>
          </a:p>
          <a:p>
            <a:pPr algn="r" rtl="1"/>
            <a:r>
              <a:rPr lang="ar-SA" b="1" dirty="0"/>
              <a:t>تحقيق الأهداف المهنية: أهمية تحديد الأولويات وإدارة الوقت لتحقيق الأهداف الوظيفية، مثل التطور الوظيفي وزيادة الكفاءة.</a:t>
            </a:r>
            <a:endParaRPr lang="en-US" dirty="0"/>
          </a:p>
          <a:p>
            <a:pPr algn="r" rtl="1"/>
            <a:r>
              <a:rPr lang="ar-SA" b="1" dirty="0"/>
              <a:t>بناء الثقة والمصداقية: تأثير الالتزام بالمواعيد النهائية على بناء سمعة مهنية موثوقة وتعزيز الثقة مع العملاء والزملاء.</a:t>
            </a:r>
            <a:endParaRPr lang="en-US" dirty="0"/>
          </a:p>
          <a:p>
            <a:pPr marL="0" indent="0" algn="r" rtl="1">
              <a:buNone/>
            </a:pPr>
            <a:endParaRPr lang="en-US" dirty="0"/>
          </a:p>
          <a:p>
            <a:pPr algn="r" rtl="1"/>
            <a:endParaRPr lang="en-US" dirty="0"/>
          </a:p>
        </p:txBody>
      </p:sp>
    </p:spTree>
    <p:extLst>
      <p:ext uri="{BB962C8B-B14F-4D97-AF65-F5344CB8AC3E}">
        <p14:creationId xmlns:p14="http://schemas.microsoft.com/office/powerpoint/2010/main" val="925856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circle(in)">
                                      <p:cBhvr>
                                        <p:cTn id="41" dur="2000"/>
                                        <p:tgtEl>
                                          <p:spTgt spid="3">
                                            <p:txEl>
                                              <p:pRg st="3" end="3"/>
                                            </p:txEl>
                                          </p:spTgt>
                                        </p:tgtEl>
                                      </p:cBhvr>
                                    </p:animEffect>
                                  </p:childTnLst>
                                </p:cTn>
                              </p:par>
                              <p:par>
                                <p:cTn id="42" presetID="6" presetClass="entr" presetSubtype="16" fill="hold" nodeType="with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circle(in)">
                                      <p:cBhvr>
                                        <p:cTn id="44" dur="2000"/>
                                        <p:tgtEl>
                                          <p:spTgt spid="3">
                                            <p:txEl>
                                              <p:pRg st="4" end="4"/>
                                            </p:txEl>
                                          </p:spTgt>
                                        </p:tgtEl>
                                      </p:cBhvr>
                                    </p:animEffect>
                                  </p:childTnLst>
                                </p:cTn>
                              </p:par>
                              <p:par>
                                <p:cTn id="45" presetID="6" presetClass="entr" presetSubtype="16" fill="hold" nodeType="with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circle(in)">
                                      <p:cBhvr>
                                        <p:cTn id="47" dur="2000"/>
                                        <p:tgtEl>
                                          <p:spTgt spid="3">
                                            <p:txEl>
                                              <p:pRg st="5" end="5"/>
                                            </p:txEl>
                                          </p:spTgt>
                                        </p:tgtEl>
                                      </p:cBhvr>
                                    </p:animEffect>
                                  </p:childTnLst>
                                </p:cTn>
                              </p:par>
                              <p:par>
                                <p:cTn id="48" presetID="6" presetClass="entr" presetSubtype="16" fill="hold"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circle(in)">
                                      <p:cBhvr>
                                        <p:cTn id="50" dur="20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 calcmode="lin" valueType="num">
                                      <p:cBhvr additive="base">
                                        <p:cTn id="5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 calcmode="lin" valueType="num">
                                      <p:cBhvr additive="base">
                                        <p:cTn id="6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8301" y="1085850"/>
            <a:ext cx="8924925" cy="4610100"/>
          </a:xfrm>
        </p:spPr>
        <p:txBody>
          <a:bodyPr>
            <a:normAutofit fontScale="77500" lnSpcReduction="20000"/>
          </a:bodyPr>
          <a:lstStyle/>
          <a:p>
            <a:pPr algn="r"/>
            <a:endParaRPr lang="ar-EG" dirty="0" smtClean="0"/>
          </a:p>
          <a:p>
            <a:pPr algn="r" rtl="1"/>
            <a:r>
              <a:rPr lang="ar-SA" b="1" dirty="0">
                <a:effectLst>
                  <a:glow rad="228600">
                    <a:schemeClr val="accent6">
                      <a:satMod val="175000"/>
                      <a:alpha val="40000"/>
                    </a:schemeClr>
                  </a:glow>
                </a:effectLst>
              </a:rPr>
              <a:t>4</a:t>
            </a:r>
            <a:r>
              <a:rPr lang="ar-SA" b="1" u="sng" dirty="0">
                <a:effectLst>
                  <a:glow rad="228600">
                    <a:schemeClr val="accent6">
                      <a:satMod val="175000"/>
                      <a:alpha val="40000"/>
                    </a:schemeClr>
                  </a:glow>
                </a:effectLst>
              </a:rPr>
              <a:t>. تقنيات إدارة الوقت الأساسية</a:t>
            </a:r>
            <a:endParaRPr lang="en-US" dirty="0"/>
          </a:p>
          <a:p>
            <a:pPr algn="r" rtl="1"/>
            <a:r>
              <a:rPr lang="ar-SA" b="1" dirty="0"/>
              <a:t>تحديد الأولويات: طريقة (مصفوفة الأولويات) التي تساعد في تصنيف المهام حسب الأهمية والعجلة.</a:t>
            </a:r>
            <a:endParaRPr lang="en-US" dirty="0"/>
          </a:p>
          <a:p>
            <a:pPr algn="r" rtl="1"/>
            <a:r>
              <a:rPr lang="ar-SA" b="1" dirty="0"/>
              <a:t>تقسيم المهام: أهمية تقسيم المهام الكبيرة إلى خطوات أصغر، وتوضيح تقنية (</a:t>
            </a:r>
            <a:r>
              <a:rPr lang="en-US" b="1" dirty="0" err="1"/>
              <a:t>Pomodoro</a:t>
            </a:r>
            <a:r>
              <a:rPr lang="ar-SA" b="1" dirty="0"/>
              <a:t>) لتحسين التركيز</a:t>
            </a:r>
            <a:r>
              <a:rPr lang="ar-SA" b="1" dirty="0" smtClean="0"/>
              <a:t>.</a:t>
            </a:r>
            <a:endParaRPr lang="ar-EG" b="1" dirty="0" smtClean="0"/>
          </a:p>
          <a:p>
            <a:pPr algn="r" rtl="1"/>
            <a:r>
              <a:rPr lang="ar-EG" b="1" dirty="0" smtClean="0"/>
              <a:t>التي </a:t>
            </a:r>
            <a:r>
              <a:rPr lang="ar-SA" b="1" dirty="0" smtClean="0"/>
              <a:t> </a:t>
            </a:r>
            <a:r>
              <a:rPr lang="ar-SA" b="1" dirty="0"/>
              <a:t>تعتمد على تقسيم المهام إلى فترات زمنية محددة، عادة 25 دقيقة من العمل تليها 5 دقائق من الراحة. هذه الطريقة تعزز التركيز وتساعد في تقليل الشعور بالإرهاق. عند انتهاء كل فترة عمل (أو </a:t>
            </a:r>
            <a:r>
              <a:rPr lang="en-US" b="1" dirty="0" err="1"/>
              <a:t>Pomodoro</a:t>
            </a:r>
            <a:r>
              <a:rPr lang="ar-SA" b="1" dirty="0"/>
              <a:t>)، يمكنك تقييم ما أنجزته. بعد أربع فترات، يُفضل أخذ استراحة أطول (15-30 دقيقة) لتجديد النشاط. تُعتبر هذه التقنية مثالية للمشاريع الكبيرة أو المهام التي تحتاج لتركيز عميق. يمكنك استخدام مؤقت بسيط أو تطبيقات خاصة تتبع فترات العمل والراحة. يساعد هذا الأسلوب أيضًا في تحسين الكفاءة، حيث تتجنب المماطلة والانشغال بمهمات غير ضرورية. من خلال تخصيص وقت محدد لكل مهمة، يمكنك إنجاز المزيد في وقت أقل. لذا، تعتبر تقنية </a:t>
            </a:r>
            <a:r>
              <a:rPr lang="en-US" b="1" dirty="0" err="1"/>
              <a:t>Pomodoro</a:t>
            </a:r>
            <a:r>
              <a:rPr lang="ar-SA" b="1" dirty="0"/>
              <a:t> أداة فعالة في تعزيز الإنتاجية</a:t>
            </a:r>
            <a:r>
              <a:rPr lang="ar-SA" b="1" dirty="0" smtClean="0"/>
              <a:t>.</a:t>
            </a:r>
            <a:endParaRPr lang="en-US" dirty="0"/>
          </a:p>
          <a:p>
            <a:pPr algn="r" rtl="1"/>
            <a:r>
              <a:rPr lang="ar-SA" b="1" dirty="0"/>
              <a:t>التخطيط والتقييم: أهمية التخطيط الأسبوعي وتقييم الأداء لزيادة الإنتاجية على المدى البعيد</a:t>
            </a:r>
            <a:r>
              <a:rPr lang="ar-SA" b="1" dirty="0" smtClean="0"/>
              <a:t>.</a:t>
            </a:r>
            <a:endParaRPr lang="ar-EG" b="1" dirty="0" smtClean="0"/>
          </a:p>
          <a:p>
            <a:pPr marL="0" indent="0" algn="r" rtl="1">
              <a:buNone/>
            </a:pPr>
            <a:endParaRPr lang="en-US" dirty="0"/>
          </a:p>
          <a:p>
            <a:pPr algn="r" rtl="1"/>
            <a:r>
              <a:rPr lang="ar-SA" b="1" u="sng" dirty="0">
                <a:effectLst>
                  <a:glow rad="228600">
                    <a:schemeClr val="accent6">
                      <a:satMod val="175000"/>
                      <a:alpha val="40000"/>
                    </a:schemeClr>
                  </a:glow>
                </a:effectLst>
              </a:rPr>
              <a:t>5. أمثلة عملية ونصائح تطبيقية</a:t>
            </a:r>
            <a:endParaRPr lang="en-US" dirty="0"/>
          </a:p>
          <a:p>
            <a:pPr algn="r" rtl="1"/>
            <a:r>
              <a:rPr lang="ar-SA" b="1" dirty="0"/>
              <a:t>الحياة اليومية: تحديد أوقات ثابتة لكل مهمة، مثل القراءة قبل النوم أو الرياضة في الصباح.</a:t>
            </a:r>
            <a:endParaRPr lang="en-US" dirty="0"/>
          </a:p>
          <a:p>
            <a:pPr algn="r" rtl="1"/>
            <a:r>
              <a:rPr lang="ar-SA" b="1" dirty="0"/>
              <a:t>الحياة المهنية: تخصيص وقت للرد على الرسائل والتقارير، وتجنب الانشغال بمهام متعددة في وقت واحد.</a:t>
            </a:r>
            <a:endParaRPr lang="en-US" dirty="0"/>
          </a:p>
          <a:p>
            <a:pPr algn="r"/>
            <a:endParaRPr lang="en-US" dirty="0"/>
          </a:p>
        </p:txBody>
      </p:sp>
    </p:spTree>
    <p:extLst>
      <p:ext uri="{BB962C8B-B14F-4D97-AF65-F5344CB8AC3E}">
        <p14:creationId xmlns:p14="http://schemas.microsoft.com/office/powerpoint/2010/main" val="1338676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heel(1)">
                                      <p:cBhvr>
                                        <p:cTn id="18" dur="2000"/>
                                        <p:tgtEl>
                                          <p:spTgt spid="3">
                                            <p:txEl>
                                              <p:pRg st="4" end="4"/>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heel(1)">
                                      <p:cBhvr>
                                        <p:cTn id="21" dur="20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1000"/>
                                        <p:tgtEl>
                                          <p:spTgt spid="3">
                                            <p:txEl>
                                              <p:pRg st="7" end="7"/>
                                            </p:txEl>
                                          </p:spTgt>
                                        </p:tgtEl>
                                      </p:cBhvr>
                                    </p:animEffect>
                                    <p:anim calcmode="lin" valueType="num">
                                      <p:cBhvr>
                                        <p:cTn id="2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anim calcmode="lin" valueType="num">
                                      <p:cBhvr>
                                        <p:cTn id="3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1000"/>
                                        <p:tgtEl>
                                          <p:spTgt spid="3">
                                            <p:txEl>
                                              <p:pRg st="9" end="9"/>
                                            </p:txEl>
                                          </p:spTgt>
                                        </p:tgtEl>
                                      </p:cBhvr>
                                    </p:animEffect>
                                    <p:anim calcmode="lin" valueType="num">
                                      <p:cBhvr>
                                        <p:cTn id="3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1" y="857250"/>
            <a:ext cx="8715375" cy="4800600"/>
          </a:xfrm>
        </p:spPr>
        <p:txBody>
          <a:bodyPr/>
          <a:lstStyle/>
          <a:p>
            <a:pPr algn="ctr"/>
            <a:r>
              <a:rPr lang="ar-SA" b="1" u="dash" dirty="0">
                <a:effectLst>
                  <a:glow rad="101600">
                    <a:schemeClr val="accent5">
                      <a:satMod val="175000"/>
                      <a:alpha val="40000"/>
                    </a:schemeClr>
                  </a:glow>
                </a:effectLst>
              </a:rPr>
              <a:t>تحديد الاهداف </a:t>
            </a:r>
            <a:r>
              <a:rPr lang="ar-SA" b="1" u="dash" dirty="0" smtClean="0">
                <a:effectLst>
                  <a:glow rad="101600">
                    <a:schemeClr val="accent5">
                      <a:satMod val="175000"/>
                      <a:alpha val="40000"/>
                    </a:schemeClr>
                  </a:glow>
                </a:effectLst>
              </a:rPr>
              <a:t>المستقبلية</a:t>
            </a:r>
            <a:r>
              <a:rPr lang="ar-EG" b="1" u="dash" dirty="0" smtClean="0">
                <a:effectLst>
                  <a:glow rad="101600">
                    <a:schemeClr val="accent5">
                      <a:satMod val="175000"/>
                      <a:alpha val="40000"/>
                    </a:schemeClr>
                  </a:glow>
                </a:effectLst>
              </a:rPr>
              <a:t/>
            </a:r>
            <a:br>
              <a:rPr lang="ar-EG" b="1" u="dash" dirty="0" smtClean="0">
                <a:effectLst>
                  <a:glow rad="101600">
                    <a:schemeClr val="accent5">
                      <a:satMod val="175000"/>
                      <a:alpha val="40000"/>
                    </a:schemeClr>
                  </a:glow>
                </a:effectLst>
              </a:rPr>
            </a:br>
            <a:r>
              <a:rPr lang="ar-EG" b="1" u="dash" dirty="0" smtClean="0">
                <a:effectLst>
                  <a:glow rad="101600">
                    <a:schemeClr val="accent5">
                      <a:satMod val="175000"/>
                      <a:alpha val="40000"/>
                    </a:schemeClr>
                  </a:glow>
                </a:effectLst>
              </a:rPr>
              <a:t/>
            </a:r>
            <a:br>
              <a:rPr lang="ar-EG" b="1" u="dash" dirty="0" smtClean="0">
                <a:effectLst>
                  <a:glow rad="101600">
                    <a:schemeClr val="accent5">
                      <a:satMod val="175000"/>
                      <a:alpha val="40000"/>
                    </a:schemeClr>
                  </a:glow>
                </a:effectLst>
              </a:rPr>
            </a:br>
            <a:r>
              <a:rPr lang="ar-SA" b="1" u="dash" dirty="0" smtClean="0">
                <a:effectLst>
                  <a:glow rad="101600">
                    <a:schemeClr val="accent5">
                      <a:satMod val="175000"/>
                      <a:alpha val="40000"/>
                    </a:schemeClr>
                  </a:glow>
                </a:effectLst>
              </a:rPr>
              <a:t> </a:t>
            </a:r>
            <a:r>
              <a:rPr lang="ar-SA" b="1" u="dash" dirty="0">
                <a:effectLst>
                  <a:glow rad="101600">
                    <a:schemeClr val="accent5">
                      <a:satMod val="175000"/>
                      <a:alpha val="40000"/>
                    </a:schemeClr>
                  </a:glow>
                </a:effectLst>
              </a:rPr>
              <a:t>بناء </a:t>
            </a:r>
            <a:r>
              <a:rPr lang="ar-SA" b="1" u="dash" dirty="0" smtClean="0">
                <a:effectLst>
                  <a:glow rad="101600">
                    <a:schemeClr val="accent5">
                      <a:satMod val="175000"/>
                      <a:alpha val="40000"/>
                    </a:schemeClr>
                  </a:glow>
                </a:effectLst>
              </a:rPr>
              <a:t>على</a:t>
            </a:r>
            <a:r>
              <a:rPr lang="ar-EG" b="1" u="dash" dirty="0" smtClean="0">
                <a:effectLst>
                  <a:glow rad="101600">
                    <a:schemeClr val="accent5">
                      <a:satMod val="175000"/>
                      <a:alpha val="40000"/>
                    </a:schemeClr>
                  </a:glow>
                </a:effectLst>
              </a:rPr>
              <a:t> </a:t>
            </a:r>
            <a:r>
              <a:rPr lang="ar-SA" b="1" u="dash" dirty="0" smtClean="0">
                <a:effectLst>
                  <a:glow rad="101600">
                    <a:schemeClr val="accent5">
                      <a:satMod val="175000"/>
                      <a:alpha val="40000"/>
                    </a:schemeClr>
                  </a:glow>
                </a:effectLst>
              </a:rPr>
              <a:t>القدرات </a:t>
            </a:r>
            <a:r>
              <a:rPr lang="ar-SA" b="1" u="dash" dirty="0">
                <a:effectLst>
                  <a:glow rad="101600">
                    <a:schemeClr val="accent5">
                      <a:satMod val="175000"/>
                      <a:alpha val="40000"/>
                    </a:schemeClr>
                  </a:glow>
                </a:effectLst>
              </a:rPr>
              <a:t>الخاصة</a:t>
            </a:r>
            <a:endParaRPr lang="en-US" dirty="0"/>
          </a:p>
        </p:txBody>
      </p:sp>
    </p:spTree>
    <p:extLst>
      <p:ext uri="{BB962C8B-B14F-4D97-AF65-F5344CB8AC3E}">
        <p14:creationId xmlns:p14="http://schemas.microsoft.com/office/powerpoint/2010/main" val="109001792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7351" y="990601"/>
            <a:ext cx="8886825" cy="4924425"/>
          </a:xfrm>
        </p:spPr>
        <p:txBody>
          <a:bodyPr>
            <a:normAutofit fontScale="77500" lnSpcReduction="20000"/>
          </a:bodyPr>
          <a:lstStyle/>
          <a:p>
            <a:pPr algn="r" rtl="1"/>
            <a:endParaRPr lang="ar-EG" sz="788" b="1" u="sng" dirty="0">
              <a:effectLst>
                <a:glow rad="228600">
                  <a:schemeClr val="accent2">
                    <a:satMod val="175000"/>
                    <a:alpha val="40000"/>
                  </a:schemeClr>
                </a:glow>
              </a:effectLst>
            </a:endParaRPr>
          </a:p>
          <a:p>
            <a:pPr algn="r" rtl="1"/>
            <a:r>
              <a:rPr lang="ar-SA" b="1" u="sng" dirty="0" smtClean="0">
                <a:effectLst>
                  <a:glow rad="228600">
                    <a:schemeClr val="accent2">
                      <a:satMod val="175000"/>
                      <a:alpha val="40000"/>
                    </a:schemeClr>
                  </a:glow>
                </a:effectLst>
              </a:rPr>
              <a:t>تعريف </a:t>
            </a:r>
            <a:r>
              <a:rPr lang="ar-SA" b="1" u="sng" dirty="0">
                <a:effectLst>
                  <a:glow rad="228600">
                    <a:schemeClr val="accent2">
                      <a:satMod val="175000"/>
                      <a:alpha val="40000"/>
                    </a:schemeClr>
                  </a:glow>
                </a:effectLst>
              </a:rPr>
              <a:t>الأهداف المستقبلية وأهميتها.</a:t>
            </a:r>
            <a:endParaRPr lang="en-US" dirty="0"/>
          </a:p>
          <a:p>
            <a:pPr algn="r" rtl="1"/>
            <a:r>
              <a:rPr lang="ar-SA" b="1" dirty="0"/>
              <a:t>الأهداف المستقبلية هي أساس كل نجاح نحققه في الحياة. عندما نتحدث عن تحديد الأهداف، نحن نتحدث عن تحديد الاتجاه الذي نريد أن نسير فيه. بدون أهداف، قد نجد أنفسنا نتجول بلا هدف، ننجرف مع التيار دون أن نحقق شيئًا ذا معنى. الأهداف ليست مجرد أحلام؛ إنها خريطة طريق واضحة تقودنا إلى تحقيق ما نصبو إليه. على سبيل المثال، إذا كان هدفك هو أن تصبح مديرًا ناجحًا، فإن تحديد هذا الهدف سيمنحك الدافع لتطوير مهارات القيادة لديك والعمل بجد لتحقيق هذا الحلم. الأهداف تعزز من شعورنا بالتحقق وتمنحنا الإحساس بالإنجاز كلما حققنا جزءًا منها.</a:t>
            </a:r>
            <a:endParaRPr lang="en-US" dirty="0"/>
          </a:p>
          <a:p>
            <a:pPr algn="r" rtl="1"/>
            <a:r>
              <a:rPr lang="ar-SA" b="1" u="wavy" dirty="0">
                <a:effectLst>
                  <a:glow rad="228600">
                    <a:schemeClr val="accent1">
                      <a:satMod val="175000"/>
                      <a:alpha val="40000"/>
                    </a:schemeClr>
                  </a:glow>
                </a:effectLst>
              </a:rPr>
              <a:t>* *الأهداف المستقبلية:*</a:t>
            </a:r>
            <a:endParaRPr lang="en-US" dirty="0"/>
          </a:p>
          <a:p>
            <a:pPr algn="r" rtl="1"/>
            <a:r>
              <a:rPr lang="ar-SA" b="1" dirty="0"/>
              <a:t>الأهداف المستقبلية هي نقاط التوجه التي نسعى لتحقيقها في حياتنا، سواء كانت أهدافًا شخصية أو مهنية. هي بمثابة النجوم التي نهتدي بها في رحلتنا، تمنحنا الوضوح والتركيز فيما نريد تحقيقه. عندما نحدد أهدافنا المستقبلية، فإننا نضع نصب أعيننا رؤية واضحة لما نطمح إليه، وهذا بدوره يساعدنا في وضع خطط عملية للوصول إلى تلك الأهداف. الأهداف يمكن أن تكون على مختلف المستويات؛ قصيرة المدى لتحقيق أمور بسيطة وسريعة، أو طويلة المدى لتحقيق أحلام وطموحات كبرى. مثال على الأهداف طويلة المدى قد يكون: "أريد أن أصبح مديرًا تنفيذيًا لشركة كبيرة خلال 10 سنوات"، بينما قد يكون الهدف قصير المدى: "أريد تحسين مهاراتي في اللغة الإنجليزية خلال الستة أشهر القادمة".</a:t>
            </a:r>
            <a:endParaRPr lang="en-US" dirty="0"/>
          </a:p>
          <a:p>
            <a:pPr algn="r" rtl="1"/>
            <a:r>
              <a:rPr lang="ar-SA" b="1" u="wavy" dirty="0">
                <a:effectLst>
                  <a:glow rad="228600">
                    <a:schemeClr val="accent1">
                      <a:satMod val="175000"/>
                      <a:alpha val="40000"/>
                    </a:schemeClr>
                  </a:glow>
                </a:effectLst>
              </a:rPr>
              <a:t>**أهمية الأهداف في حياتنا:*</a:t>
            </a:r>
            <a:endParaRPr lang="en-US" dirty="0"/>
          </a:p>
          <a:p>
            <a:pPr algn="r" rtl="1"/>
            <a:r>
              <a:rPr lang="ar-SA" b="1" dirty="0"/>
              <a:t>الأهداف ليست مجرد نقاط ننظر إليها في الأفق، بل هي محركات أساسية تجعلنا نتحرك نحو تحقيق الأفضل. الأهداف تمنح حياتنا معنى وغاية، وتجعلنا نستيقظ كل يوم بشغف وحماس لتحقيق شيء جديد. بدون أهداف، قد نجد أنفسنا عالقين في روتين يومي ممل، نشعر بعدم الإنجاز والتقدم. الأهداف تجعلنا نرى الأمور بشكل مختلف؛ فهي تمنحنا الدافع للعمل بجدية، وتساعدنا في تجاوز التحديات والعقبات. على سبيل المثال، عندما يكون لديك هدف لإنقاص وزنك، ستجد نفسك ملتزمًا بنظام غذائي صحي وممارسة الرياضة بانتظام، وهذا بدوره يحسن من صحتك العامة ونمط حياتك. بالإضافة إلى ذلك، الأهداف تعزز من ثقتنا بأنفسنا؛ فكلما حققنا هدفًا، نشعر بالفخر والإنجاز، مما يزيد من دافعيتنا لتحقيق المزيد</a:t>
            </a:r>
            <a:r>
              <a:rPr lang="ar-SA" b="1" dirty="0" smtClean="0"/>
              <a:t>.</a:t>
            </a:r>
            <a:endParaRPr lang="en-US" dirty="0"/>
          </a:p>
        </p:txBody>
      </p:sp>
    </p:spTree>
    <p:extLst>
      <p:ext uri="{BB962C8B-B14F-4D97-AF65-F5344CB8AC3E}">
        <p14:creationId xmlns:p14="http://schemas.microsoft.com/office/powerpoint/2010/main" val="35658212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wipe(down)">
                                      <p:cBhvr>
                                        <p:cTn id="41" dur="500"/>
                                        <p:tgtEl>
                                          <p:spTgt spid="3">
                                            <p:txEl>
                                              <p:pRg st="3" end="3"/>
                                            </p:txEl>
                                          </p:spTgt>
                                        </p:tgtEl>
                                      </p:cBhvr>
                                    </p:animEffect>
                                  </p:childTnLst>
                                </p:cTn>
                              </p:par>
                              <p:par>
                                <p:cTn id="42" presetID="22" presetClass="entr" presetSubtype="4" fill="hold" nodeType="with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wipe(down)">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558800"/>
            <a:ext cx="11531599" cy="5829299"/>
          </a:xfrm>
        </p:spPr>
        <p:txBody>
          <a:bodyPr>
            <a:normAutofit fontScale="92500"/>
          </a:bodyPr>
          <a:lstStyle/>
          <a:p>
            <a:pPr algn="r" rtl="1"/>
            <a:r>
              <a:rPr lang="ar-SA" b="1" u="sng" dirty="0">
                <a:effectLst>
                  <a:glow rad="228600">
                    <a:schemeClr val="accent2">
                      <a:satMod val="175000"/>
                      <a:alpha val="40000"/>
                    </a:schemeClr>
                  </a:glow>
                </a:effectLst>
              </a:rPr>
              <a:t>.  القدرات الشخصية</a:t>
            </a:r>
            <a:endParaRPr lang="en-US" dirty="0"/>
          </a:p>
          <a:p>
            <a:pPr algn="r" rtl="1"/>
            <a:r>
              <a:rPr lang="ar-SA" b="1" dirty="0"/>
              <a:t>القدرات الشخصية هي مجموعة من المهارات والكفاءات التي نمتلكها، والتي يمكن تطويرها وتحسينها باستمرار. هذه القدرات تشمل المهارات الفنية مثل استخدام الحاسوب، والمهارات الاجتماعية مثل التواصل الفعال، والمهارات المعرفية مثل التفكير النقدي. تطوير هذه القدرات يمكن أن يكون له تأثير كبير على تحقيق الأهداف. على سبيل المثال، الشخص الذي يمتلك مهارات جيدة في حل المشكلات يمكنه استخدام هذه المهارات للتغلب على التحديات التي قد </a:t>
            </a:r>
            <a:r>
              <a:rPr lang="ar-SA" b="1" dirty="0" err="1"/>
              <a:t>يواجهها</a:t>
            </a:r>
            <a:r>
              <a:rPr lang="ar-SA" b="1" dirty="0"/>
              <a:t> في تحقيق أهدافه. العمل على تحسين القدرات الشخصية يتطلب التفاني والتدريب المستمر، لكنه يمكن أن يفتح أبوابًا جديدة للفرص والنجاح.</a:t>
            </a:r>
            <a:endParaRPr lang="en-US" dirty="0"/>
          </a:p>
          <a:p>
            <a:pPr algn="r" rtl="1"/>
            <a:r>
              <a:rPr lang="ar-SA" b="1" u="sng" dirty="0">
                <a:effectLst>
                  <a:glow rad="228600">
                    <a:schemeClr val="accent2">
                      <a:satMod val="175000"/>
                      <a:alpha val="40000"/>
                    </a:schemeClr>
                  </a:glow>
                </a:effectLst>
              </a:rPr>
              <a:t>3. خطوات تحديد الأهداف</a:t>
            </a:r>
            <a:endParaRPr lang="en-US" dirty="0"/>
          </a:p>
          <a:p>
            <a:pPr algn="r" rtl="1"/>
            <a:r>
              <a:rPr lang="ar-SA" b="1" dirty="0"/>
              <a:t>لتحديد الأهداف بشكل فعال، يجب أن نبدأ بفهم ما نريده حقًا. يمكن استخدام طريقة </a:t>
            </a:r>
            <a:r>
              <a:rPr lang="en-US" b="1" dirty="0"/>
              <a:t>SMART</a:t>
            </a:r>
            <a:r>
              <a:rPr lang="ar-SA" b="1" dirty="0"/>
              <a:t> لتحديد الأهداف: يجب أن تكون الأهداف محددة، قابلة للقياس، قابلة للتحقيق، واقعية، ومحددة بالوقت. على سبيل المثال، إذا كان هدفك هو تحسين مهاراتك في اللغة الإنجليزية، يمكنك تحديد هدف محدد مثل "التحدث باللغة الإنجليزية بطلاقة خلال 6 أشهر"، وقابل للقياس مثل "إجراء محادثة لمدة 10 دقائق بالإنجليزية يوميًا"، وقابل للتحقيق مثل "التسجيل في دورة تعليم اللغة"، وواقعي مثل "تخصيص 30 دقيقة يوميًا للتدريب"، ومحدد بالوقت مثل "الانتهاء من الدورة في 6 أشهر". بهذه الطريقة، يمكننا تحويل أحلامنا إلى أهداف ملموسة يمكننا العمل على تحقيقها</a:t>
            </a:r>
            <a:r>
              <a:rPr lang="ar-SA" b="1" dirty="0" smtClean="0"/>
              <a:t>.</a:t>
            </a:r>
            <a:endParaRPr lang="ar-EG" b="1" dirty="0" smtClean="0"/>
          </a:p>
          <a:p>
            <a:pPr marL="0" indent="0" algn="r" rtl="1">
              <a:buNone/>
            </a:pPr>
            <a:r>
              <a:rPr lang="ar-EG" b="1" dirty="0" smtClean="0"/>
              <a:t>  1- </a:t>
            </a:r>
            <a:r>
              <a:rPr lang="ar-SA" b="1" u="wavy" dirty="0" smtClean="0">
                <a:effectLst>
                  <a:glow rad="228600">
                    <a:schemeClr val="accent1">
                      <a:satMod val="175000"/>
                      <a:alpha val="40000"/>
                    </a:schemeClr>
                  </a:glow>
                </a:effectLst>
              </a:rPr>
              <a:t>محددة </a:t>
            </a:r>
            <a:r>
              <a:rPr lang="ar-SA" b="1" u="wavy" dirty="0">
                <a:effectLst>
                  <a:glow rad="228600">
                    <a:schemeClr val="accent1">
                      <a:satMod val="175000"/>
                      <a:alpha val="40000"/>
                    </a:schemeClr>
                  </a:glow>
                </a:effectLst>
              </a:rPr>
              <a:t>(</a:t>
            </a:r>
            <a:r>
              <a:rPr lang="en-US" b="1" u="wavy" dirty="0">
                <a:effectLst>
                  <a:glow rad="228600">
                    <a:schemeClr val="accent1">
                      <a:satMod val="175000"/>
                      <a:alpha val="40000"/>
                    </a:schemeClr>
                  </a:glow>
                </a:effectLst>
              </a:rPr>
              <a:t>Specific</a:t>
            </a:r>
            <a:r>
              <a:rPr lang="ar-SA" b="1" u="wavy" dirty="0" smtClean="0">
                <a:effectLst>
                  <a:glow rad="228600">
                    <a:schemeClr val="accent1">
                      <a:satMod val="175000"/>
                      <a:alpha val="40000"/>
                    </a:schemeClr>
                  </a:glow>
                </a:effectLst>
              </a:rPr>
              <a:t>)</a:t>
            </a:r>
            <a:r>
              <a:rPr lang="ar-EG" b="1" u="wavy" dirty="0" smtClean="0">
                <a:effectLst>
                  <a:glow rad="228600">
                    <a:schemeClr val="accent1">
                      <a:satMod val="175000"/>
                      <a:alpha val="40000"/>
                    </a:schemeClr>
                  </a:glow>
                </a:effectLst>
              </a:rPr>
              <a:t> </a:t>
            </a:r>
            <a:r>
              <a:rPr lang="ar-EG" b="1" dirty="0" smtClean="0">
                <a:effectLst>
                  <a:glow rad="228600">
                    <a:schemeClr val="accent1">
                      <a:satMod val="175000"/>
                      <a:alpha val="40000"/>
                    </a:schemeClr>
                  </a:glow>
                </a:effectLst>
              </a:rPr>
              <a:t>      </a:t>
            </a:r>
          </a:p>
          <a:p>
            <a:pPr marL="0" indent="0" algn="r" rtl="1">
              <a:buNone/>
            </a:pPr>
            <a:r>
              <a:rPr lang="ar-EG" b="1" dirty="0" smtClean="0">
                <a:effectLst>
                  <a:glow rad="228600">
                    <a:schemeClr val="accent1">
                      <a:satMod val="175000"/>
                      <a:alpha val="40000"/>
                    </a:schemeClr>
                  </a:glow>
                </a:effectLst>
              </a:rPr>
              <a:t>                 2- </a:t>
            </a:r>
            <a:r>
              <a:rPr lang="ar-EG" b="1" u="wavy" dirty="0" smtClean="0">
                <a:effectLst>
                  <a:glow rad="228600">
                    <a:schemeClr val="accent1">
                      <a:satMod val="175000"/>
                      <a:alpha val="40000"/>
                    </a:schemeClr>
                  </a:glow>
                </a:effectLst>
              </a:rPr>
              <a:t> </a:t>
            </a:r>
            <a:r>
              <a:rPr lang="ar-SA" b="1" u="wavy" dirty="0" smtClean="0">
                <a:effectLst>
                  <a:glow rad="228600">
                    <a:schemeClr val="accent1">
                      <a:satMod val="175000"/>
                      <a:alpha val="40000"/>
                    </a:schemeClr>
                  </a:glow>
                </a:effectLst>
              </a:rPr>
              <a:t>قابلة </a:t>
            </a:r>
            <a:r>
              <a:rPr lang="ar-SA" b="1" u="wavy" dirty="0">
                <a:effectLst>
                  <a:glow rad="228600">
                    <a:schemeClr val="accent1">
                      <a:satMod val="175000"/>
                      <a:alpha val="40000"/>
                    </a:schemeClr>
                  </a:glow>
                </a:effectLst>
              </a:rPr>
              <a:t>للقياس (</a:t>
            </a:r>
            <a:r>
              <a:rPr lang="en-US" b="1" u="wavy" dirty="0">
                <a:effectLst>
                  <a:glow rad="228600">
                    <a:schemeClr val="accent1">
                      <a:satMod val="175000"/>
                      <a:alpha val="40000"/>
                    </a:schemeClr>
                  </a:glow>
                </a:effectLst>
              </a:rPr>
              <a:t>Measurable</a:t>
            </a:r>
            <a:r>
              <a:rPr lang="ar-SA" b="1" u="wavy" dirty="0" smtClean="0">
                <a:effectLst>
                  <a:glow rad="228600">
                    <a:schemeClr val="accent1">
                      <a:satMod val="175000"/>
                      <a:alpha val="40000"/>
                    </a:schemeClr>
                  </a:glow>
                </a:effectLst>
              </a:rPr>
              <a:t>)</a:t>
            </a:r>
            <a:r>
              <a:rPr lang="ar-EG" b="1" u="wavy" dirty="0" smtClean="0">
                <a:effectLst>
                  <a:glow rad="228600">
                    <a:schemeClr val="accent1">
                      <a:satMod val="175000"/>
                      <a:alpha val="40000"/>
                    </a:schemeClr>
                  </a:glow>
                </a:effectLst>
              </a:rPr>
              <a:t> </a:t>
            </a:r>
            <a:r>
              <a:rPr lang="ar-EG" b="1" dirty="0" smtClean="0">
                <a:effectLst>
                  <a:glow rad="228600">
                    <a:schemeClr val="accent1">
                      <a:satMod val="175000"/>
                      <a:alpha val="40000"/>
                    </a:schemeClr>
                  </a:glow>
                </a:effectLst>
              </a:rPr>
              <a:t>     </a:t>
            </a:r>
          </a:p>
          <a:p>
            <a:pPr marL="0" indent="0" algn="r" rtl="1">
              <a:buNone/>
            </a:pPr>
            <a:r>
              <a:rPr lang="ar-EG" b="1" dirty="0" smtClean="0"/>
              <a:t>                                            3- </a:t>
            </a:r>
            <a:r>
              <a:rPr lang="ar-SA" b="1" u="wavy" dirty="0" smtClean="0">
                <a:effectLst>
                  <a:glow rad="228600">
                    <a:schemeClr val="accent1">
                      <a:satMod val="175000"/>
                      <a:alpha val="40000"/>
                    </a:schemeClr>
                  </a:glow>
                </a:effectLst>
              </a:rPr>
              <a:t>قابلة </a:t>
            </a:r>
            <a:r>
              <a:rPr lang="ar-SA" b="1" u="wavy" dirty="0">
                <a:effectLst>
                  <a:glow rad="228600">
                    <a:schemeClr val="accent1">
                      <a:satMod val="175000"/>
                      <a:alpha val="40000"/>
                    </a:schemeClr>
                  </a:glow>
                </a:effectLst>
              </a:rPr>
              <a:t>للتحقيق (</a:t>
            </a:r>
            <a:r>
              <a:rPr lang="en-US" b="1" u="wavy" dirty="0">
                <a:effectLst>
                  <a:glow rad="228600">
                    <a:schemeClr val="accent1">
                      <a:satMod val="175000"/>
                      <a:alpha val="40000"/>
                    </a:schemeClr>
                  </a:glow>
                </a:effectLst>
              </a:rPr>
              <a:t>Achievable</a:t>
            </a:r>
            <a:r>
              <a:rPr lang="ar-SA" b="1" u="wavy" dirty="0" smtClean="0">
                <a:effectLst>
                  <a:glow rad="228600">
                    <a:schemeClr val="accent1">
                      <a:satMod val="175000"/>
                      <a:alpha val="40000"/>
                    </a:schemeClr>
                  </a:glow>
                </a:effectLst>
              </a:rPr>
              <a:t>)</a:t>
            </a:r>
            <a:r>
              <a:rPr lang="ar-EG" b="1" u="wavy" dirty="0" smtClean="0">
                <a:effectLst>
                  <a:glow rad="228600">
                    <a:schemeClr val="accent1">
                      <a:satMod val="175000"/>
                      <a:alpha val="40000"/>
                    </a:schemeClr>
                  </a:glow>
                </a:effectLst>
              </a:rPr>
              <a:t> </a:t>
            </a:r>
          </a:p>
          <a:p>
            <a:pPr marL="0" indent="0" algn="r" rtl="1">
              <a:buNone/>
            </a:pPr>
            <a:r>
              <a:rPr lang="ar-EG" b="1" dirty="0" smtClean="0"/>
              <a:t>                                                                          4- </a:t>
            </a:r>
            <a:r>
              <a:rPr lang="ar-SA" b="1" u="wavy" dirty="0" smtClean="0">
                <a:effectLst>
                  <a:glow rad="228600">
                    <a:schemeClr val="accent1">
                      <a:satMod val="175000"/>
                      <a:alpha val="40000"/>
                    </a:schemeClr>
                  </a:glow>
                </a:effectLst>
              </a:rPr>
              <a:t>واقعية </a:t>
            </a:r>
            <a:r>
              <a:rPr lang="ar-SA" b="1" u="wavy" dirty="0">
                <a:effectLst>
                  <a:glow rad="228600">
                    <a:schemeClr val="accent1">
                      <a:satMod val="175000"/>
                      <a:alpha val="40000"/>
                    </a:schemeClr>
                  </a:glow>
                </a:effectLst>
              </a:rPr>
              <a:t>(</a:t>
            </a:r>
            <a:r>
              <a:rPr lang="en-US" b="1" u="wavy" dirty="0">
                <a:effectLst>
                  <a:glow rad="228600">
                    <a:schemeClr val="accent1">
                      <a:satMod val="175000"/>
                      <a:alpha val="40000"/>
                    </a:schemeClr>
                  </a:glow>
                </a:effectLst>
              </a:rPr>
              <a:t>Relevant</a:t>
            </a:r>
            <a:r>
              <a:rPr lang="ar-SA" b="1" u="wavy" dirty="0" smtClean="0">
                <a:effectLst>
                  <a:glow rad="228600">
                    <a:schemeClr val="accent1">
                      <a:satMod val="175000"/>
                      <a:alpha val="40000"/>
                    </a:schemeClr>
                  </a:glow>
                </a:effectLst>
              </a:rPr>
              <a:t>)</a:t>
            </a:r>
            <a:r>
              <a:rPr lang="ar-EG" b="1" u="wavy" dirty="0" smtClean="0">
                <a:effectLst>
                  <a:glow rad="228600">
                    <a:schemeClr val="accent1">
                      <a:satMod val="175000"/>
                      <a:alpha val="40000"/>
                    </a:schemeClr>
                  </a:glow>
                </a:effectLst>
              </a:rPr>
              <a:t> </a:t>
            </a:r>
            <a:r>
              <a:rPr lang="ar-EG" b="1" dirty="0" smtClean="0">
                <a:effectLst>
                  <a:glow rad="228600">
                    <a:schemeClr val="accent1">
                      <a:satMod val="175000"/>
                      <a:alpha val="40000"/>
                    </a:schemeClr>
                  </a:glow>
                </a:effectLst>
              </a:rPr>
              <a:t>                     </a:t>
            </a:r>
          </a:p>
          <a:p>
            <a:pPr marL="0" indent="0" algn="r" rtl="1">
              <a:buNone/>
            </a:pPr>
            <a:r>
              <a:rPr lang="ar-EG" b="1" dirty="0" smtClean="0">
                <a:effectLst>
                  <a:glow rad="228600">
                    <a:schemeClr val="accent1">
                      <a:satMod val="175000"/>
                      <a:alpha val="40000"/>
                    </a:schemeClr>
                  </a:glow>
                </a:effectLst>
              </a:rPr>
              <a:t>                                                                                           </a:t>
            </a:r>
            <a:r>
              <a:rPr lang="ar-EG" b="1" dirty="0" smtClean="0"/>
              <a:t>5- </a:t>
            </a:r>
            <a:r>
              <a:rPr lang="ar-SA" b="1" u="wavy" dirty="0" smtClean="0">
                <a:effectLst>
                  <a:glow rad="228600">
                    <a:schemeClr val="accent1">
                      <a:satMod val="175000"/>
                      <a:alpha val="40000"/>
                    </a:schemeClr>
                  </a:glow>
                </a:effectLst>
              </a:rPr>
              <a:t>محددة </a:t>
            </a:r>
            <a:r>
              <a:rPr lang="ar-SA" b="1" u="wavy" dirty="0">
                <a:effectLst>
                  <a:glow rad="228600">
                    <a:schemeClr val="accent1">
                      <a:satMod val="175000"/>
                      <a:alpha val="40000"/>
                    </a:schemeClr>
                  </a:glow>
                </a:effectLst>
              </a:rPr>
              <a:t>بالوقت (</a:t>
            </a:r>
            <a:r>
              <a:rPr lang="en-US" b="1" u="wavy" dirty="0">
                <a:effectLst>
                  <a:glow rad="228600">
                    <a:schemeClr val="accent1">
                      <a:satMod val="175000"/>
                      <a:alpha val="40000"/>
                    </a:schemeClr>
                  </a:glow>
                </a:effectLst>
              </a:rPr>
              <a:t>Time-bound</a:t>
            </a:r>
            <a:r>
              <a:rPr lang="ar-SA" b="1" u="wavy" dirty="0" smtClean="0">
                <a:effectLst>
                  <a:glow rad="228600">
                    <a:schemeClr val="accent1">
                      <a:satMod val="175000"/>
                      <a:alpha val="40000"/>
                    </a:schemeClr>
                  </a:glow>
                </a:effectLst>
              </a:rPr>
              <a:t>)</a:t>
            </a:r>
            <a:endParaRPr lang="en-US" dirty="0"/>
          </a:p>
        </p:txBody>
      </p:sp>
    </p:spTree>
    <p:extLst>
      <p:ext uri="{BB962C8B-B14F-4D97-AF65-F5344CB8AC3E}">
        <p14:creationId xmlns:p14="http://schemas.microsoft.com/office/powerpoint/2010/main" val="2240454249"/>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1000"/>
                                        <p:tgtEl>
                                          <p:spTgt spid="3">
                                            <p:txEl>
                                              <p:pRg st="7" end="7"/>
                                            </p:txEl>
                                          </p:spTgt>
                                        </p:tgtEl>
                                      </p:cBhvr>
                                    </p:animEffect>
                                    <p:anim calcmode="lin" valueType="num">
                                      <p:cBhvr>
                                        <p:cTn id="4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1000"/>
                                        <p:tgtEl>
                                          <p:spTgt spid="3">
                                            <p:txEl>
                                              <p:pRg st="8" end="8"/>
                                            </p:txEl>
                                          </p:spTgt>
                                        </p:tgtEl>
                                      </p:cBhvr>
                                    </p:animEffect>
                                    <p:anim calcmode="lin" valueType="num">
                                      <p:cBhvr>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850" y="1000125"/>
            <a:ext cx="8496300" cy="4838700"/>
          </a:xfrm>
        </p:spPr>
        <p:txBody>
          <a:bodyPr>
            <a:normAutofit fontScale="92500" lnSpcReduction="20000"/>
          </a:bodyPr>
          <a:lstStyle/>
          <a:p>
            <a:pPr algn="r" rtl="1"/>
            <a:endParaRPr lang="ar-EG" b="1" u="sng" dirty="0" smtClean="0">
              <a:effectLst>
                <a:glow rad="228600">
                  <a:schemeClr val="accent2">
                    <a:satMod val="175000"/>
                    <a:alpha val="40000"/>
                  </a:schemeClr>
                </a:glow>
              </a:effectLst>
            </a:endParaRPr>
          </a:p>
          <a:p>
            <a:pPr algn="r" rtl="1"/>
            <a:r>
              <a:rPr lang="ar-SA" b="1" u="sng" dirty="0" smtClean="0">
                <a:effectLst>
                  <a:glow rad="228600">
                    <a:schemeClr val="accent2">
                      <a:satMod val="175000"/>
                      <a:alpha val="40000"/>
                    </a:schemeClr>
                  </a:glow>
                </a:effectLst>
              </a:rPr>
              <a:t>4. </a:t>
            </a:r>
            <a:r>
              <a:rPr lang="ar-SA" b="1" u="sng" dirty="0">
                <a:effectLst>
                  <a:glow rad="228600">
                    <a:schemeClr val="accent2">
                      <a:satMod val="175000"/>
                      <a:alpha val="40000"/>
                    </a:schemeClr>
                  </a:glow>
                </a:effectLst>
              </a:rPr>
              <a:t>تقييم القدرات</a:t>
            </a:r>
            <a:endParaRPr lang="en-US" dirty="0"/>
          </a:p>
          <a:p>
            <a:pPr algn="r" rtl="1"/>
            <a:r>
              <a:rPr lang="ar-SA" b="1" dirty="0" err="1"/>
              <a:t>قييم</a:t>
            </a:r>
            <a:r>
              <a:rPr lang="ar-SA" b="1" dirty="0"/>
              <a:t> القدرات الشخصية يعني معرفة نقاط القوة والضعف لدينا. يمكننا استخدام أدوات مثل التقييم الذاتي أو الحصول على ملاحظات من الأصدقاء والزملاء لمعرفة ما نحتاج إلى تحسينه. على سبيل المثال، إذا كنت تعمل في مجال المبيعات، يمكنك طلب رأي زملائك ورؤسائك في العمل حول مهاراتك في التفاوض والإقناع. هذا التقييم يساعدنا على تحديد المجالات التي نحتاج إلى تحسينها والعمل على تطويرها. يمكن أن يشمل ذلك حضور دورات تدريبية، قراءة كتب متخصصة، أو العمل مع مدرب شخصي. التقييم الدوري لقدراتنا يساعدنا في متابعة تقدمنا وتعديل خططنا حسب الحاجة، مما يجعلنا أكثر استعدادًا لتحقيق أهدافنا.</a:t>
            </a:r>
            <a:endParaRPr lang="en-US" dirty="0"/>
          </a:p>
          <a:p>
            <a:pPr algn="r" rtl="1"/>
            <a:r>
              <a:rPr lang="ar-SA" b="1" u="sng" dirty="0">
                <a:effectLst>
                  <a:glow rad="228600">
                    <a:schemeClr val="accent2">
                      <a:satMod val="175000"/>
                      <a:alpha val="40000"/>
                    </a:schemeClr>
                  </a:glow>
                </a:effectLst>
              </a:rPr>
              <a:t>5. استراتيجيات النجاح</a:t>
            </a:r>
            <a:endParaRPr lang="en-US" dirty="0"/>
          </a:p>
          <a:p>
            <a:pPr algn="r" rtl="1"/>
            <a:r>
              <a:rPr lang="ar-SA" b="1" dirty="0"/>
              <a:t>تحقيق الأهداف يتطلب استخدام استراتيجيات مدروسة. يجب علينا تنظيم وقتنا بشكل جيد، ووضع خطط عمل مفصلة لكل هدف نريد تحقيقه. يمكننا استخدام تقنيات مثل تنظيم الأولويات وتحديد المهام اليومية لضمان أننا نعمل على تحقيق أهدافنا بفعالية. على سبيل المثال، إذا كان لديك هدف لإنهاء مشروع معين، يمكنك تقسيم المشروع إلى مهام أصغر وتحديد مواعيد نهائية لكل منها. يجب أن نكون مرنين ومستعدين لتعديل خططنا عند الحاجة، ومثابرين في مواجهة التحديات. الاستمرار في التعلم والتطوير من خلال حضور دورات تدريبية وقراءة الكتب المتخصصة يمكن أن يعزز من فرص نجاحنا. التحفيز الذاتي والمثابرة هما من أهم عوامل النجاح، لذا يجب علينا المحافظة على دافع قوي والاحتفال بالنجاحات الصغيرة التي نحققها على طول الطريق</a:t>
            </a:r>
            <a:endParaRPr lang="en-US" dirty="0"/>
          </a:p>
          <a:p>
            <a:pPr algn="r"/>
            <a:endParaRPr lang="en-US" dirty="0"/>
          </a:p>
        </p:txBody>
      </p:sp>
    </p:spTree>
    <p:extLst>
      <p:ext uri="{BB962C8B-B14F-4D97-AF65-F5344CB8AC3E}">
        <p14:creationId xmlns:p14="http://schemas.microsoft.com/office/powerpoint/2010/main" val="17986879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wipe(down)">
                                      <p:cBhvr>
                                        <p:cTn id="41" dur="500"/>
                                        <p:tgtEl>
                                          <p:spTgt spid="3">
                                            <p:txEl>
                                              <p:pRg st="3" end="3"/>
                                            </p:txEl>
                                          </p:spTgt>
                                        </p:tgtEl>
                                      </p:cBhvr>
                                    </p:animEffect>
                                  </p:childTnLst>
                                </p:cTn>
                              </p:par>
                              <p:par>
                                <p:cTn id="42" presetID="22" presetClass="entr" presetSubtype="4" fill="hold" nodeType="with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wipe(down)">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docProps/app.xml><?xml version="1.0" encoding="utf-8"?>
<Properties xmlns="http://schemas.openxmlformats.org/officeDocument/2006/extended-properties" xmlns:vt="http://schemas.openxmlformats.org/officeDocument/2006/docPropsVTypes">
  <Template>Vapor Trail</Template>
  <TotalTime>94</TotalTime>
  <Words>1402</Words>
  <Application>Microsoft Office PowerPoint</Application>
  <PresentationFormat>Widescreen</PresentationFormat>
  <Paragraphs>74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AGA Aladdin Regular</vt:lpstr>
      <vt:lpstr>Arial</vt:lpstr>
      <vt:lpstr>Century Gothic</vt:lpstr>
      <vt:lpstr>PT Bold Mirror</vt:lpstr>
      <vt:lpstr>Times New Roman</vt:lpstr>
      <vt:lpstr>Vapor Trail</vt:lpstr>
      <vt:lpstr>PowerPoint Presentation</vt:lpstr>
      <vt:lpstr>PowerPoint Presentation</vt:lpstr>
      <vt:lpstr>مـــن نــــحــــن </vt:lpstr>
      <vt:lpstr>PowerPoint Presentation</vt:lpstr>
      <vt:lpstr>PowerPoint Presentation</vt:lpstr>
      <vt:lpstr>مفهوم الوقت  و اهميته فى الحياة  اليومية و المهنية </vt:lpstr>
      <vt:lpstr>PowerPoint Presentation</vt:lpstr>
      <vt:lpstr>PowerPoint Presentation</vt:lpstr>
      <vt:lpstr>تحديد الاهداف المستقبلية   بناء على القدرات الخاصة</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CoLeNa</dc:creator>
  <cp:lastModifiedBy>CoLeNa</cp:lastModifiedBy>
  <cp:revision>12</cp:revision>
  <dcterms:created xsi:type="dcterms:W3CDTF">2025-01-04T08:46:16Z</dcterms:created>
  <dcterms:modified xsi:type="dcterms:W3CDTF">2025-01-04T10:20:52Z</dcterms:modified>
</cp:coreProperties>
</file>